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0"/>
  </p:notesMasterIdLst>
  <p:sldIdLst>
    <p:sldId id="504" r:id="rId5"/>
    <p:sldId id="465" r:id="rId6"/>
    <p:sldId id="514" r:id="rId7"/>
    <p:sldId id="554" r:id="rId8"/>
    <p:sldId id="555" r:id="rId9"/>
    <p:sldId id="556" r:id="rId10"/>
    <p:sldId id="571" r:id="rId11"/>
    <p:sldId id="575" r:id="rId12"/>
    <p:sldId id="576" r:id="rId13"/>
    <p:sldId id="544" r:id="rId14"/>
    <p:sldId id="564" r:id="rId15"/>
    <p:sldId id="528" r:id="rId16"/>
    <p:sldId id="539" r:id="rId17"/>
    <p:sldId id="572" r:id="rId18"/>
    <p:sldId id="570" r:id="rId19"/>
    <p:sldId id="566" r:id="rId20"/>
    <p:sldId id="567" r:id="rId21"/>
    <p:sldId id="568" r:id="rId22"/>
    <p:sldId id="574" r:id="rId23"/>
    <p:sldId id="569" r:id="rId24"/>
    <p:sldId id="565" r:id="rId25"/>
    <p:sldId id="573" r:id="rId26"/>
    <p:sldId id="531" r:id="rId27"/>
    <p:sldId id="326" r:id="rId28"/>
    <p:sldId id="557" r:id="rId29"/>
    <p:sldId id="543" r:id="rId30"/>
    <p:sldId id="559" r:id="rId31"/>
    <p:sldId id="324" r:id="rId32"/>
    <p:sldId id="327" r:id="rId33"/>
    <p:sldId id="329" r:id="rId34"/>
    <p:sldId id="560" r:id="rId35"/>
    <p:sldId id="561" r:id="rId36"/>
    <p:sldId id="306" r:id="rId37"/>
    <p:sldId id="562" r:id="rId38"/>
    <p:sldId id="563" r:id="rId39"/>
  </p:sldIdLst>
  <p:sldSz cx="12192000" cy="6858000"/>
  <p:notesSz cx="7010400" cy="92964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A77436-FB98-EFA8-F712-784C45318FDA}" v="15" dt="2025-10-23T08:38:33.853"/>
    <p1510:client id="{B2AF7275-1321-5000-F86B-CEBD86FBDCA2}" v="1" dt="2025-10-23T11:48:53.9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270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51F52E7-05E1-49DB-99A2-7B3A65B58510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E1A178A-CABE-43FA-959A-F938841DF3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572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FBF605-409F-4BFC-8190-07D18349DE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24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107AC-5002-8A71-3569-3D1AAE58E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9FB45-A389-F63E-B75A-7188AD7936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EDA6A3-EDAC-7AFC-E6BA-D626DACCC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Successful demolition phase of existing structures.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No issues with exams and the last 2 years.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Completion scheduled for Easter, pre-exams.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sz="1400">
                <a:ea typeface="Calibri"/>
                <a:cs typeface="Calibri"/>
              </a:rPr>
              <a:t>No impact on venues for mocks and finals (as per every other year)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E53248-0254-5AF1-2C06-276B96B3C5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30838B-A3DC-4D60-8F2F-E3030BC89D8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40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62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35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109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493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FBF605-409F-4BFC-8190-07D18349DEC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8190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146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FBF605-409F-4BFC-8190-07D18349DEC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246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All from 2020 (last 5 years)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692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Over 10 exam grades, TK students achieve 2 grades higher compared to </a:t>
            </a:r>
            <a:r>
              <a:rPr lang="en-GB" dirty="0" err="1"/>
              <a:t>theripeers</a:t>
            </a:r>
            <a:r>
              <a:rPr lang="en-GB" dirty="0"/>
              <a:t> nationally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9519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Over 10 exam grades, TK students achieve 2 grades higher compared to </a:t>
            </a:r>
            <a:r>
              <a:rPr lang="en-GB" dirty="0" err="1"/>
              <a:t>theripeers</a:t>
            </a:r>
            <a:r>
              <a:rPr lang="en-GB" dirty="0"/>
              <a:t> nationally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30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29 weeks of Year 11 pre-exams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145 school days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4582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FBF605-409F-4BFC-8190-07D18349DEC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925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7417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47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050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8595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2697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653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8887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FBF605-409F-4BFC-8190-07D18349DEC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3252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Department for Education research shows that 17 school days of absence results in all of a student’s GCSE grades dropping by one grade.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3981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3493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0320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2670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188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3501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2366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534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1664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8162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5549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0881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A178A-CABE-43FA-959A-F938841DF3F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663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mailto:jhaynes@thomaskeble.gloucs.sch.uk" TargetMode="External"/><Relationship Id="rId3" Type="http://schemas.openxmlformats.org/officeDocument/2006/relationships/image" Target="../media/image48.jpeg"/><Relationship Id="rId7" Type="http://schemas.openxmlformats.org/officeDocument/2006/relationships/hyperlink" Target="mailto:mbeggan@thomaskeble.gloucs.sch.uk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glprice@thomaskeble.gloucs.sch.uk" TargetMode="External"/><Relationship Id="rId5" Type="http://schemas.openxmlformats.org/officeDocument/2006/relationships/hyperlink" Target="mailto:acole@thomaskeble.gloucs.sch.uk" TargetMode="External"/><Relationship Id="rId4" Type="http://schemas.openxmlformats.org/officeDocument/2006/relationships/hyperlink" Target="mailto:scook@thomaskeble.gloucs.sch.uk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FEEE3C-BF64-CC1A-3052-D051E2DBDAE3}"/>
              </a:ext>
            </a:extLst>
          </p:cNvPr>
          <p:cNvSpPr txBox="1"/>
          <p:nvPr/>
        </p:nvSpPr>
        <p:spPr>
          <a:xfrm>
            <a:off x="824659" y="4007575"/>
            <a:ext cx="7912411" cy="15081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 dirty="0">
                <a:solidFill>
                  <a:srgbClr val="002060"/>
                </a:solidFill>
                <a:cs typeface="Calibri"/>
              </a:rPr>
              <a:t>Year 10 Information Evening</a:t>
            </a:r>
          </a:p>
          <a:p>
            <a:r>
              <a:rPr lang="en-US" sz="3200" b="1" dirty="0">
                <a:solidFill>
                  <a:srgbClr val="002060"/>
                </a:solidFill>
                <a:cs typeface="Calibri"/>
              </a:rPr>
              <a:t>23</a:t>
            </a:r>
            <a:r>
              <a:rPr lang="en-US" sz="3200" b="1" baseline="30000" dirty="0">
                <a:solidFill>
                  <a:srgbClr val="002060"/>
                </a:solidFill>
                <a:cs typeface="Calibri"/>
              </a:rPr>
              <a:t>rd</a:t>
            </a:r>
            <a:r>
              <a:rPr lang="en-US" sz="3200" b="1" dirty="0">
                <a:solidFill>
                  <a:srgbClr val="002060"/>
                </a:solidFill>
                <a:cs typeface="Calibri"/>
              </a:rPr>
              <a:t> October 2025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4D85D5-3085-4577-8ADB-1B98457AA6AF}"/>
              </a:ext>
            </a:extLst>
          </p:cNvPr>
          <p:cNvCxnSpPr>
            <a:cxnSpLocks/>
          </p:cNvCxnSpPr>
          <p:nvPr/>
        </p:nvCxnSpPr>
        <p:spPr>
          <a:xfrm>
            <a:off x="897093" y="4092854"/>
            <a:ext cx="9676660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D4242BD-A406-40CC-976B-FF0653DF4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659" y="668200"/>
            <a:ext cx="5317724" cy="316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89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711EA-6580-D774-C1A5-6EE11F0E8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DBEE64-5576-4540-A988-5ECFF4052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FE7595-F5C1-41AF-96E1-C050082EE8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0293EB-27EA-46BC-8997-4E8572F7123B}"/>
              </a:ext>
            </a:extLst>
          </p:cNvPr>
          <p:cNvSpPr txBox="1"/>
          <p:nvPr/>
        </p:nvSpPr>
        <p:spPr>
          <a:xfrm>
            <a:off x="146050" y="-1107996"/>
            <a:ext cx="7912411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6600" dirty="0">
              <a:solidFill>
                <a:schemeClr val="bg1"/>
              </a:solidFill>
              <a:cs typeface="Calibri"/>
            </a:endParaRPr>
          </a:p>
          <a:p>
            <a:r>
              <a:rPr lang="en-US" sz="7200" b="1" dirty="0">
                <a:solidFill>
                  <a:schemeClr val="bg1"/>
                </a:solidFill>
                <a:cs typeface="Calibri"/>
              </a:rPr>
              <a:t>Building</a:t>
            </a:r>
          </a:p>
        </p:txBody>
      </p:sp>
    </p:spTree>
    <p:extLst>
      <p:ext uri="{BB962C8B-B14F-4D97-AF65-F5344CB8AC3E}">
        <p14:creationId xmlns:p14="http://schemas.microsoft.com/office/powerpoint/2010/main" val="1335624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C83093-2E7D-4260-A69E-4E0AF4379B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399"/>
          <a:stretch/>
        </p:blipFill>
        <p:spPr>
          <a:xfrm>
            <a:off x="1330400" y="0"/>
            <a:ext cx="95312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2920E3-16A9-463B-B3E1-6E4D627135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127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16C2D1-DD68-4602-B12D-1D1A0177EA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804CE5B-F8EE-4231-8CFB-5194003ECE0B}"/>
              </a:ext>
            </a:extLst>
          </p:cNvPr>
          <p:cNvSpPr/>
          <p:nvPr/>
        </p:nvSpPr>
        <p:spPr>
          <a:xfrm rot="1153004">
            <a:off x="8540125" y="1764970"/>
            <a:ext cx="1477819" cy="150268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438393A-88BC-420A-8E94-BC090D17AF2A}"/>
              </a:ext>
            </a:extLst>
          </p:cNvPr>
          <p:cNvSpPr/>
          <p:nvPr/>
        </p:nvSpPr>
        <p:spPr>
          <a:xfrm>
            <a:off x="2253673" y="665018"/>
            <a:ext cx="2600223" cy="1603298"/>
          </a:xfrm>
          <a:custGeom>
            <a:avLst/>
            <a:gdLst>
              <a:gd name="connsiteX0" fmla="*/ 0 w 2600223"/>
              <a:gd name="connsiteY0" fmla="*/ 1219200 h 1603298"/>
              <a:gd name="connsiteX1" fmla="*/ 748145 w 2600223"/>
              <a:gd name="connsiteY1" fmla="*/ 1477818 h 1603298"/>
              <a:gd name="connsiteX2" fmla="*/ 1782618 w 2600223"/>
              <a:gd name="connsiteY2" fmla="*/ 1597891 h 1603298"/>
              <a:gd name="connsiteX3" fmla="*/ 2262909 w 2600223"/>
              <a:gd name="connsiteY3" fmla="*/ 1311564 h 1603298"/>
              <a:gd name="connsiteX4" fmla="*/ 2595418 w 2600223"/>
              <a:gd name="connsiteY4" fmla="*/ 822037 h 1603298"/>
              <a:gd name="connsiteX5" fmla="*/ 2429163 w 2600223"/>
              <a:gd name="connsiteY5" fmla="*/ 480291 h 1603298"/>
              <a:gd name="connsiteX6" fmla="*/ 2013527 w 2600223"/>
              <a:gd name="connsiteY6" fmla="*/ 295564 h 1603298"/>
              <a:gd name="connsiteX7" fmla="*/ 1524000 w 2600223"/>
              <a:gd name="connsiteY7" fmla="*/ 0 h 1603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00223" h="1603298">
                <a:moveTo>
                  <a:pt x="0" y="1219200"/>
                </a:moveTo>
                <a:cubicBezTo>
                  <a:pt x="225521" y="1316951"/>
                  <a:pt x="451042" y="1414703"/>
                  <a:pt x="748145" y="1477818"/>
                </a:cubicBezTo>
                <a:cubicBezTo>
                  <a:pt x="1045248" y="1540933"/>
                  <a:pt x="1530157" y="1625600"/>
                  <a:pt x="1782618" y="1597891"/>
                </a:cubicBezTo>
                <a:cubicBezTo>
                  <a:pt x="2035079" y="1570182"/>
                  <a:pt x="2127442" y="1440873"/>
                  <a:pt x="2262909" y="1311564"/>
                </a:cubicBezTo>
                <a:cubicBezTo>
                  <a:pt x="2398376" y="1182255"/>
                  <a:pt x="2567709" y="960582"/>
                  <a:pt x="2595418" y="822037"/>
                </a:cubicBezTo>
                <a:cubicBezTo>
                  <a:pt x="2623127" y="683492"/>
                  <a:pt x="2526145" y="568036"/>
                  <a:pt x="2429163" y="480291"/>
                </a:cubicBezTo>
                <a:cubicBezTo>
                  <a:pt x="2332181" y="392545"/>
                  <a:pt x="2164388" y="375613"/>
                  <a:pt x="2013527" y="295564"/>
                </a:cubicBezTo>
                <a:cubicBezTo>
                  <a:pt x="1862666" y="215515"/>
                  <a:pt x="1693333" y="107757"/>
                  <a:pt x="1524000" y="0"/>
                </a:cubicBezTo>
              </a:path>
            </a:pathLst>
          </a:cu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F19179D-E6DA-454C-AD65-B5009CE91A8A}"/>
              </a:ext>
            </a:extLst>
          </p:cNvPr>
          <p:cNvSpPr/>
          <p:nvPr/>
        </p:nvSpPr>
        <p:spPr>
          <a:xfrm rot="1831325">
            <a:off x="2075042" y="3859920"/>
            <a:ext cx="2821302" cy="1553848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D89F41-680F-42DB-9AC2-A5E51818F5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29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esk with a chair and a vase of sticks&#10;&#10;AI-generated content may be incorrect.">
            <a:extLst>
              <a:ext uri="{FF2B5EF4-FFF2-40B4-BE49-F238E27FC236}">
                <a16:creationId xmlns:a16="http://schemas.microsoft.com/office/drawing/2014/main" id="{158C20A4-1A2D-4CE3-AC5E-0DF6E22D16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667"/>
          <a:stretch/>
        </p:blipFill>
        <p:spPr>
          <a:xfrm>
            <a:off x="261803" y="847162"/>
            <a:ext cx="6242428" cy="516367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6B8B51-26A7-4861-932B-EB9918683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68702" y="989119"/>
            <a:ext cx="6545643" cy="48797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168908-FF3B-45A3-A44A-E3ADCBBDC4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92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83DEF17-46B6-4867-B8A9-91EC371660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3031"/>
          <a:stretch/>
        </p:blipFill>
        <p:spPr>
          <a:xfrm>
            <a:off x="6181725" y="3757049"/>
            <a:ext cx="5765803" cy="29377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543F78-DCE2-4AB8-BE23-801F8337B4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854" b="10818"/>
          <a:stretch/>
        </p:blipFill>
        <p:spPr>
          <a:xfrm>
            <a:off x="1" y="0"/>
            <a:ext cx="6093862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 descr="A white van with blueprints&#10;&#10;AI-generated content may be incorrect.">
            <a:extLst>
              <a:ext uri="{FF2B5EF4-FFF2-40B4-BE49-F238E27FC236}">
                <a16:creationId xmlns:a16="http://schemas.microsoft.com/office/drawing/2014/main" id="{D952DE0B-F46C-4631-88EB-CD0F5E1D55E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769" t="32259" r="-226" b="34545"/>
          <a:stretch/>
        </p:blipFill>
        <p:spPr>
          <a:xfrm>
            <a:off x="6651057" y="510505"/>
            <a:ext cx="4846314" cy="24362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0B12DA-0868-475D-8DE3-39FFB7CA27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466" b="14580"/>
          <a:stretch/>
        </p:blipFill>
        <p:spPr>
          <a:xfrm>
            <a:off x="96252" y="3524772"/>
            <a:ext cx="3268423" cy="32646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C6F48C-8CC3-422D-AF7C-FC1CE017708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366" r="73" b="15895"/>
          <a:stretch/>
        </p:blipFill>
        <p:spPr>
          <a:xfrm>
            <a:off x="2955340" y="3948714"/>
            <a:ext cx="2247419" cy="23948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97D0BB-4375-45B6-9E2E-E26F5342BE1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713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4242BD-A406-40CC-976B-FF0653DF4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6333" y="2968708"/>
            <a:ext cx="2106092" cy="12554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FEEE3C-BF64-CC1A-3052-D051E2DBDAE3}"/>
              </a:ext>
            </a:extLst>
          </p:cNvPr>
          <p:cNvSpPr txBox="1"/>
          <p:nvPr/>
        </p:nvSpPr>
        <p:spPr>
          <a:xfrm>
            <a:off x="487518" y="2057530"/>
            <a:ext cx="7912411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 dirty="0">
              <a:solidFill>
                <a:schemeClr val="bg1"/>
              </a:solidFill>
              <a:cs typeface="Calibri"/>
            </a:endParaRPr>
          </a:p>
          <a:p>
            <a:r>
              <a:rPr lang="en-US" sz="6600" b="1" dirty="0">
                <a:solidFill>
                  <a:srgbClr val="002060"/>
                </a:solidFill>
                <a:cs typeface="Calibri"/>
              </a:rPr>
              <a:t>Curriculum</a:t>
            </a:r>
            <a:endParaRPr lang="en-US" sz="3200" b="1" dirty="0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4D85D5-3085-4577-8ADB-1B98457AA6AF}"/>
              </a:ext>
            </a:extLst>
          </p:cNvPr>
          <p:cNvCxnSpPr>
            <a:cxnSpLocks/>
          </p:cNvCxnSpPr>
          <p:nvPr/>
        </p:nvCxnSpPr>
        <p:spPr>
          <a:xfrm>
            <a:off x="487518" y="3596414"/>
            <a:ext cx="9389907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418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5352D-9D97-2143-F433-DD4E0489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297D0BB-4375-45B6-9E2E-E26F5342BE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CACEC2F-DD09-4FCA-9F95-C35EAE46D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8245"/>
            <a:ext cx="12192000" cy="12242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1151C7-AB83-4E8F-8B01-1F6A1A12F4CD}"/>
              </a:ext>
            </a:extLst>
          </p:cNvPr>
          <p:cNvSpPr txBox="1"/>
          <p:nvPr/>
        </p:nvSpPr>
        <p:spPr>
          <a:xfrm>
            <a:off x="502376" y="2648039"/>
            <a:ext cx="11556701" cy="33304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 English classes - 4 mixed and 1 smaller 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US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Maths</a:t>
            </a: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classes – Streamed (H, H, HF, F and F)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 Science Classes – (Triple, H, H, F and F)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Options and PE mixed</a:t>
            </a:r>
          </a:p>
        </p:txBody>
      </p:sp>
    </p:spTree>
    <p:extLst>
      <p:ext uri="{BB962C8B-B14F-4D97-AF65-F5344CB8AC3E}">
        <p14:creationId xmlns:p14="http://schemas.microsoft.com/office/powerpoint/2010/main" val="1071118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4242BD-A406-40CC-976B-FF0653DF4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6333" y="2968708"/>
            <a:ext cx="2106092" cy="12554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FEEE3C-BF64-CC1A-3052-D051E2DBDAE3}"/>
              </a:ext>
            </a:extLst>
          </p:cNvPr>
          <p:cNvSpPr txBox="1"/>
          <p:nvPr/>
        </p:nvSpPr>
        <p:spPr>
          <a:xfrm>
            <a:off x="487518" y="2057530"/>
            <a:ext cx="7912411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 dirty="0">
              <a:solidFill>
                <a:schemeClr val="bg1"/>
              </a:solidFill>
              <a:cs typeface="Calibri"/>
            </a:endParaRPr>
          </a:p>
          <a:p>
            <a:r>
              <a:rPr lang="en-US" sz="6600" b="1" dirty="0">
                <a:solidFill>
                  <a:srgbClr val="002060"/>
                </a:solidFill>
                <a:cs typeface="Calibri"/>
              </a:rPr>
              <a:t>Outcomes</a:t>
            </a:r>
            <a:endParaRPr lang="en-US" sz="3200" b="1" dirty="0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4D85D5-3085-4577-8ADB-1B98457AA6AF}"/>
              </a:ext>
            </a:extLst>
          </p:cNvPr>
          <p:cNvCxnSpPr>
            <a:cxnSpLocks/>
          </p:cNvCxnSpPr>
          <p:nvPr/>
        </p:nvCxnSpPr>
        <p:spPr>
          <a:xfrm>
            <a:off x="487518" y="3596414"/>
            <a:ext cx="9389907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2525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ption Choices - Mossbourne Fobbing Academy">
            <a:extLst>
              <a:ext uri="{FF2B5EF4-FFF2-40B4-BE49-F238E27FC236}">
                <a16:creationId xmlns:a16="http://schemas.microsoft.com/office/drawing/2014/main" id="{F635FC8E-A45E-41D5-95FB-D97B500A9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942" y="254220"/>
            <a:ext cx="8528116" cy="634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323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B2238B-FE3D-465A-94B9-7A107DCB9B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104" y="0"/>
            <a:ext cx="9807792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91E2D2-841E-4946-B154-032D79BE50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ABC6232-FC37-4076-8B19-BF5A21F58884}"/>
              </a:ext>
            </a:extLst>
          </p:cNvPr>
          <p:cNvSpPr/>
          <p:nvPr/>
        </p:nvSpPr>
        <p:spPr>
          <a:xfrm>
            <a:off x="1477818" y="2521527"/>
            <a:ext cx="9190182" cy="637309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5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fteducationdatalab.org.uk/wp-content/uploads/2019/02/ch1.png">
            <a:extLst>
              <a:ext uri="{FF2B5EF4-FFF2-40B4-BE49-F238E27FC236}">
                <a16:creationId xmlns:a16="http://schemas.microsoft.com/office/drawing/2014/main" id="{F407724A-A980-4AF9-AFD1-794A3C9567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0"/>
          <a:stretch/>
        </p:blipFill>
        <p:spPr bwMode="auto">
          <a:xfrm>
            <a:off x="639067" y="287676"/>
            <a:ext cx="10501313" cy="628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5EE3ED3-E157-4B89-BA62-F63D3DCF2B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4915"/>
          <a:stretch/>
        </p:blipFill>
        <p:spPr>
          <a:xfrm>
            <a:off x="6849183" y="982070"/>
            <a:ext cx="941798" cy="1245187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07E36E8-673E-4AA7-97FD-FBF8E227BF1E}"/>
              </a:ext>
            </a:extLst>
          </p:cNvPr>
          <p:cNvCxnSpPr>
            <a:cxnSpLocks/>
          </p:cNvCxnSpPr>
          <p:nvPr/>
        </p:nvCxnSpPr>
        <p:spPr>
          <a:xfrm>
            <a:off x="7320082" y="2186548"/>
            <a:ext cx="0" cy="8669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1B82D505-79F9-4D46-B9F0-117EE1BD7F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824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7FD9B-0277-0F26-55A4-D84FBC487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3DD252D8-3877-461D-A204-DEC40DD27D9A}"/>
              </a:ext>
            </a:extLst>
          </p:cNvPr>
          <p:cNvGrpSpPr/>
          <p:nvPr/>
        </p:nvGrpSpPr>
        <p:grpSpPr>
          <a:xfrm>
            <a:off x="316380" y="2923765"/>
            <a:ext cx="11559240" cy="337503"/>
            <a:chOff x="667870" y="3871424"/>
            <a:chExt cx="11116241" cy="337503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B5C6CFD-ACEA-4CFE-9AEC-F5763AB44EED}"/>
                </a:ext>
              </a:extLst>
            </p:cNvPr>
            <p:cNvCxnSpPr>
              <a:cxnSpLocks/>
            </p:cNvCxnSpPr>
            <p:nvPr/>
          </p:nvCxnSpPr>
          <p:spPr>
            <a:xfrm>
              <a:off x="726141" y="4150659"/>
              <a:ext cx="1094590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5">
              <a:extLst>
                <a:ext uri="{FF2B5EF4-FFF2-40B4-BE49-F238E27FC236}">
                  <a16:creationId xmlns:a16="http://schemas.microsoft.com/office/drawing/2014/main" id="{C761C103-BE82-48A6-8A05-9D49F78AABBD}"/>
                </a:ext>
              </a:extLst>
            </p:cNvPr>
            <p:cNvSpPr/>
            <p:nvPr/>
          </p:nvSpPr>
          <p:spPr>
            <a:xfrm>
              <a:off x="667870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Oval 6">
              <a:extLst>
                <a:ext uri="{FF2B5EF4-FFF2-40B4-BE49-F238E27FC236}">
                  <a16:creationId xmlns:a16="http://schemas.microsoft.com/office/drawing/2014/main" id="{9E1C4F09-7A4E-4D2C-929B-3C430AF7D285}"/>
                </a:ext>
              </a:extLst>
            </p:cNvPr>
            <p:cNvSpPr/>
            <p:nvPr/>
          </p:nvSpPr>
          <p:spPr>
            <a:xfrm>
              <a:off x="1667843" y="4092390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96B2627-516E-4EA6-9725-A60F3E24EFA9}"/>
                </a:ext>
              </a:extLst>
            </p:cNvPr>
            <p:cNvSpPr/>
            <p:nvPr/>
          </p:nvSpPr>
          <p:spPr>
            <a:xfrm>
              <a:off x="2667816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D91DAB5-F42D-46CB-85D0-F1EDD17B3DCF}"/>
                </a:ext>
              </a:extLst>
            </p:cNvPr>
            <p:cNvSpPr/>
            <p:nvPr/>
          </p:nvSpPr>
          <p:spPr>
            <a:xfrm>
              <a:off x="3667789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D5E27F7-11B1-4253-8ED4-1FA9C138BF7B}"/>
                </a:ext>
              </a:extLst>
            </p:cNvPr>
            <p:cNvSpPr/>
            <p:nvPr/>
          </p:nvSpPr>
          <p:spPr>
            <a:xfrm>
              <a:off x="4667762" y="4092389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2234738-2272-4FB9-ABFE-2206451CFDFB}"/>
                </a:ext>
              </a:extLst>
            </p:cNvPr>
            <p:cNvSpPr/>
            <p:nvPr/>
          </p:nvSpPr>
          <p:spPr>
            <a:xfrm>
              <a:off x="5667735" y="4092388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C9E532C-1141-4A2A-8077-B8FC1516C0CE}"/>
                </a:ext>
              </a:extLst>
            </p:cNvPr>
            <p:cNvSpPr/>
            <p:nvPr/>
          </p:nvSpPr>
          <p:spPr>
            <a:xfrm>
              <a:off x="6667708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2348641-6A0C-4C9A-9044-3AEE1F35AB1A}"/>
                </a:ext>
              </a:extLst>
            </p:cNvPr>
            <p:cNvSpPr/>
            <p:nvPr/>
          </p:nvSpPr>
          <p:spPr>
            <a:xfrm>
              <a:off x="7667681" y="4092387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437AFF8-8B02-4C11-9DEA-C789C7954EB4}"/>
                </a:ext>
              </a:extLst>
            </p:cNvPr>
            <p:cNvSpPr/>
            <p:nvPr/>
          </p:nvSpPr>
          <p:spPr>
            <a:xfrm>
              <a:off x="8667654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1CA4AF2-FDA9-4EEF-912C-FA42E6825598}"/>
                </a:ext>
              </a:extLst>
            </p:cNvPr>
            <p:cNvSpPr/>
            <p:nvPr/>
          </p:nvSpPr>
          <p:spPr>
            <a:xfrm>
              <a:off x="9667627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EFEAE2F-5E81-477B-8DEC-8259A0DD2E20}"/>
                </a:ext>
              </a:extLst>
            </p:cNvPr>
            <p:cNvSpPr/>
            <p:nvPr/>
          </p:nvSpPr>
          <p:spPr>
            <a:xfrm>
              <a:off x="10667600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E796C64-E42A-447D-92F7-4B8B65CAAD40}"/>
                </a:ext>
              </a:extLst>
            </p:cNvPr>
            <p:cNvSpPr/>
            <p:nvPr/>
          </p:nvSpPr>
          <p:spPr>
            <a:xfrm>
              <a:off x="11667569" y="4092386"/>
              <a:ext cx="116542" cy="1165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D4FB9E8-AB67-4580-9E18-DA37946BA1FE}"/>
                </a:ext>
              </a:extLst>
            </p:cNvPr>
            <p:cNvSpPr txBox="1"/>
            <p:nvPr/>
          </p:nvSpPr>
          <p:spPr>
            <a:xfrm>
              <a:off x="796254" y="3871424"/>
              <a:ext cx="8715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September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C0512CB-1592-4B9D-A84E-603DBA0B969E}"/>
                </a:ext>
              </a:extLst>
            </p:cNvPr>
            <p:cNvSpPr txBox="1"/>
            <p:nvPr/>
          </p:nvSpPr>
          <p:spPr>
            <a:xfrm>
              <a:off x="1874675" y="3871424"/>
              <a:ext cx="6945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October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574AAA8-5DA6-409E-9BDB-EF79168F25CE}"/>
                </a:ext>
              </a:extLst>
            </p:cNvPr>
            <p:cNvSpPr txBox="1"/>
            <p:nvPr/>
          </p:nvSpPr>
          <p:spPr>
            <a:xfrm>
              <a:off x="2793323" y="3871424"/>
              <a:ext cx="8429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November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AE300D1-C0E4-4955-B63E-4421AA652DFC}"/>
                </a:ext>
              </a:extLst>
            </p:cNvPr>
            <p:cNvSpPr txBox="1"/>
            <p:nvPr/>
          </p:nvSpPr>
          <p:spPr>
            <a:xfrm>
              <a:off x="3802335" y="3871424"/>
              <a:ext cx="8322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December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FD6FF24-E5CC-4B44-B4B1-CDA00CCF573F}"/>
                </a:ext>
              </a:extLst>
            </p:cNvPr>
            <p:cNvSpPr txBox="1"/>
            <p:nvPr/>
          </p:nvSpPr>
          <p:spPr>
            <a:xfrm>
              <a:off x="4897433" y="3871424"/>
              <a:ext cx="6647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January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7B62A0B-4FAF-45D0-B323-F0890CECC08D}"/>
                </a:ext>
              </a:extLst>
            </p:cNvPr>
            <p:cNvSpPr txBox="1"/>
            <p:nvPr/>
          </p:nvSpPr>
          <p:spPr>
            <a:xfrm>
              <a:off x="5852951" y="3871424"/>
              <a:ext cx="7394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February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88F9955-61E6-4615-808B-C71631AAD4F6}"/>
                </a:ext>
              </a:extLst>
            </p:cNvPr>
            <p:cNvSpPr txBox="1"/>
            <p:nvPr/>
          </p:nvSpPr>
          <p:spPr>
            <a:xfrm>
              <a:off x="6922880" y="3871424"/>
              <a:ext cx="5863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March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D353CD9-90B9-4CD4-9DF9-9E610DB186C2}"/>
                </a:ext>
              </a:extLst>
            </p:cNvPr>
            <p:cNvSpPr txBox="1"/>
            <p:nvPr/>
          </p:nvSpPr>
          <p:spPr>
            <a:xfrm>
              <a:off x="7979653" y="3871424"/>
              <a:ext cx="4780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April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6BBE77D-CD48-43E7-88D3-B12DE72EF859}"/>
                </a:ext>
              </a:extLst>
            </p:cNvPr>
            <p:cNvSpPr txBox="1"/>
            <p:nvPr/>
          </p:nvSpPr>
          <p:spPr>
            <a:xfrm>
              <a:off x="8989103" y="3871424"/>
              <a:ext cx="4558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May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BCC0A4B-A9C5-428C-BBD4-F79C3BD5DD57}"/>
                </a:ext>
              </a:extLst>
            </p:cNvPr>
            <p:cNvSpPr txBox="1"/>
            <p:nvPr/>
          </p:nvSpPr>
          <p:spPr>
            <a:xfrm>
              <a:off x="9980053" y="3871424"/>
              <a:ext cx="4716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June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EE0BC5C-B8E6-4E05-8245-04D160EE2DE5}"/>
                </a:ext>
              </a:extLst>
            </p:cNvPr>
            <p:cNvSpPr txBox="1"/>
            <p:nvPr/>
          </p:nvSpPr>
          <p:spPr>
            <a:xfrm>
              <a:off x="11026186" y="3871424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/>
                <a:t>July</a:t>
              </a:r>
            </a:p>
          </p:txBody>
        </p:sp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BFE1A8-D788-08C7-D18C-C59CA88A33F8}"/>
              </a:ext>
            </a:extLst>
          </p:cNvPr>
          <p:cNvGraphicFramePr>
            <a:graphicFrameLocks noGrp="1"/>
          </p:cNvGraphicFramePr>
          <p:nvPr/>
        </p:nvGraphicFramePr>
        <p:xfrm>
          <a:off x="1130300" y="3714153"/>
          <a:ext cx="9931400" cy="2743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15900">
                  <a:extLst>
                    <a:ext uri="{9D8B030D-6E8A-4147-A177-3AD203B41FA5}">
                      <a16:colId xmlns:a16="http://schemas.microsoft.com/office/drawing/2014/main" val="62739348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33449640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1852351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5091636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8388418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95692004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3649613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93315577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645355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8019284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24597143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98750212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41490505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666233818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55943428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29368522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5992859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39262782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35330872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432939928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58857747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56152532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7927761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427781285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96836343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158942457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94289618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14296621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59270197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8608297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61622558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84184143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2667323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01692074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241688136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055889379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91076445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46351738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50491657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33993471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465049844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94213202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328417275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3274905370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538805118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1048764961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7083291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819E3D48-5052-495B-B99C-4687FEAA2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380" y="3565648"/>
            <a:ext cx="11513117" cy="215199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AFB8A72E-902E-4747-A4E5-1A85237F6553}"/>
              </a:ext>
            </a:extLst>
          </p:cNvPr>
          <p:cNvSpPr txBox="1"/>
          <p:nvPr/>
        </p:nvSpPr>
        <p:spPr>
          <a:xfrm>
            <a:off x="1105398" y="3683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349F3D3-E09F-4841-A49F-B04031CB5CBF}"/>
              </a:ext>
            </a:extLst>
          </p:cNvPr>
          <p:cNvSpPr txBox="1"/>
          <p:nvPr/>
        </p:nvSpPr>
        <p:spPr>
          <a:xfrm>
            <a:off x="3275705" y="3683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2A7DA780-63A2-44A7-9C91-4E73CD24C2F7}"/>
              </a:ext>
            </a:extLst>
          </p:cNvPr>
          <p:cNvSpPr txBox="1"/>
          <p:nvPr/>
        </p:nvSpPr>
        <p:spPr>
          <a:xfrm>
            <a:off x="5405722" y="3683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1834E68-37AC-41ED-AC01-F34718C8AC6E}"/>
              </a:ext>
            </a:extLst>
          </p:cNvPr>
          <p:cNvSpPr txBox="1"/>
          <p:nvPr/>
        </p:nvSpPr>
        <p:spPr>
          <a:xfrm>
            <a:off x="7002994" y="3683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0B59E4E-765E-4E46-BA46-24D7DA090205}"/>
              </a:ext>
            </a:extLst>
          </p:cNvPr>
          <p:cNvSpPr txBox="1"/>
          <p:nvPr/>
        </p:nvSpPr>
        <p:spPr>
          <a:xfrm>
            <a:off x="8936588" y="3683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B9F097-2C1F-4BCC-87B9-F091900297C6}"/>
              </a:ext>
            </a:extLst>
          </p:cNvPr>
          <p:cNvSpPr txBox="1"/>
          <p:nvPr/>
        </p:nvSpPr>
        <p:spPr>
          <a:xfrm>
            <a:off x="10803131" y="3683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CDE3637-FEA5-4408-9219-E2649F1C9404}"/>
              </a:ext>
            </a:extLst>
          </p:cNvPr>
          <p:cNvSpPr txBox="1"/>
          <p:nvPr/>
        </p:nvSpPr>
        <p:spPr>
          <a:xfrm>
            <a:off x="117954" y="-306064"/>
            <a:ext cx="8439773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 dirty="0">
              <a:solidFill>
                <a:schemeClr val="bg1"/>
              </a:solidFill>
              <a:cs typeface="Calibri"/>
            </a:endParaRPr>
          </a:p>
          <a:p>
            <a:r>
              <a:rPr lang="en-US" sz="3200" b="1" dirty="0">
                <a:solidFill>
                  <a:srgbClr val="002060"/>
                </a:solidFill>
                <a:cs typeface="Calibri"/>
              </a:rPr>
              <a:t>Y10 Reports on progress and meetings in school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1F24CBA-0C6A-44E8-8094-619DEFD86936}"/>
              </a:ext>
            </a:extLst>
          </p:cNvPr>
          <p:cNvSpPr/>
          <p:nvPr/>
        </p:nvSpPr>
        <p:spPr>
          <a:xfrm>
            <a:off x="8359301" y="0"/>
            <a:ext cx="51894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110FC8AB-4CD0-4A64-9533-D29F598A9EEB}"/>
              </a:ext>
            </a:extLst>
          </p:cNvPr>
          <p:cNvCxnSpPr>
            <a:cxnSpLocks/>
          </p:cNvCxnSpPr>
          <p:nvPr/>
        </p:nvCxnSpPr>
        <p:spPr>
          <a:xfrm flipV="1">
            <a:off x="2207177" y="3848581"/>
            <a:ext cx="0" cy="1658005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2C56544E-4642-4CE1-9A33-06D8F8AF0977}"/>
              </a:ext>
            </a:extLst>
          </p:cNvPr>
          <p:cNvSpPr txBox="1"/>
          <p:nvPr/>
        </p:nvSpPr>
        <p:spPr>
          <a:xfrm>
            <a:off x="1533323" y="5502352"/>
            <a:ext cx="135689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Information </a:t>
            </a:r>
            <a:endParaRPr lang="en-US" dirty="0">
              <a:solidFill>
                <a:srgbClr val="000000"/>
              </a:solidFill>
              <a:latin typeface="Aptos" panose="020B0004020202020204"/>
              <a:ea typeface="Calibri"/>
              <a:cs typeface="Calibri"/>
            </a:endParaRPr>
          </a:p>
          <a:p>
            <a:pPr algn="ctr"/>
            <a:r>
              <a:rPr lang="en-GB" sz="1600" dirty="0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Evening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23/10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E8136007-1CD9-4014-9901-326675286597}"/>
              </a:ext>
            </a:extLst>
          </p:cNvPr>
          <p:cNvCxnSpPr>
            <a:cxnSpLocks/>
          </p:cNvCxnSpPr>
          <p:nvPr/>
        </p:nvCxnSpPr>
        <p:spPr>
          <a:xfrm flipV="1">
            <a:off x="3209508" y="3858640"/>
            <a:ext cx="0" cy="5905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E26C9281-F507-4DA6-98AC-631B6D556240}"/>
              </a:ext>
            </a:extLst>
          </p:cNvPr>
          <p:cNvSpPr txBox="1"/>
          <p:nvPr/>
        </p:nvSpPr>
        <p:spPr>
          <a:xfrm>
            <a:off x="2447334" y="4454548"/>
            <a:ext cx="1526740" cy="8401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Report 1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GRIT awards 1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21/11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3BEAC6A-5E97-4C4F-BBCE-FBAD490F69D7}"/>
              </a:ext>
            </a:extLst>
          </p:cNvPr>
          <p:cNvSpPr txBox="1"/>
          <p:nvPr/>
        </p:nvSpPr>
        <p:spPr>
          <a:xfrm>
            <a:off x="7847137" y="4454548"/>
            <a:ext cx="149329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/>
              <a:t>Tests</a:t>
            </a:r>
            <a:endParaRPr lang="en-US" dirty="0"/>
          </a:p>
          <a:p>
            <a:pPr algn="ctr"/>
            <a:r>
              <a:rPr lang="en-GB" sz="1600" dirty="0"/>
              <a:t>20/04 to 24/04</a:t>
            </a:r>
            <a:endParaRPr lang="en-GB" dirty="0"/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46EFCCEF-2CF8-4F9C-BA53-E54292AEBC5B}"/>
              </a:ext>
            </a:extLst>
          </p:cNvPr>
          <p:cNvCxnSpPr>
            <a:cxnSpLocks/>
          </p:cNvCxnSpPr>
          <p:nvPr/>
        </p:nvCxnSpPr>
        <p:spPr>
          <a:xfrm flipV="1">
            <a:off x="8634967" y="3840197"/>
            <a:ext cx="0" cy="6089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B4988E0B-1752-4C2C-8CAB-20922BE6A3C1}"/>
              </a:ext>
            </a:extLst>
          </p:cNvPr>
          <p:cNvCxnSpPr>
            <a:cxnSpLocks/>
          </p:cNvCxnSpPr>
          <p:nvPr/>
        </p:nvCxnSpPr>
        <p:spPr>
          <a:xfrm flipV="1">
            <a:off x="10475636" y="3864029"/>
            <a:ext cx="0" cy="5905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386623C8-6C0E-4F0A-84B1-729456001099}"/>
              </a:ext>
            </a:extLst>
          </p:cNvPr>
          <p:cNvSpPr txBox="1"/>
          <p:nvPr/>
        </p:nvSpPr>
        <p:spPr>
          <a:xfrm>
            <a:off x="9713462" y="4459937"/>
            <a:ext cx="1526740" cy="8401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Report 2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GRIT awards 2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16/06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935A1CB-1D12-4C56-AEF6-9CA3D2B4F7FE}"/>
              </a:ext>
            </a:extLst>
          </p:cNvPr>
          <p:cNvCxnSpPr>
            <a:cxnSpLocks/>
          </p:cNvCxnSpPr>
          <p:nvPr/>
        </p:nvCxnSpPr>
        <p:spPr>
          <a:xfrm>
            <a:off x="10561043" y="2182319"/>
            <a:ext cx="0" cy="134742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490D3FFA-9B43-4D31-8857-E808ABECFB1F}"/>
              </a:ext>
            </a:extLst>
          </p:cNvPr>
          <p:cNvSpPr txBox="1"/>
          <p:nvPr/>
        </p:nvSpPr>
        <p:spPr>
          <a:xfrm>
            <a:off x="10023013" y="1360503"/>
            <a:ext cx="107606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Parents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Evening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18/06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8484E22A-80F9-4DA3-99ED-5590CD474E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59" y="0"/>
            <a:ext cx="888041" cy="5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4242BD-A406-40CC-976B-FF0653DF4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6333" y="2968708"/>
            <a:ext cx="2106092" cy="12554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FEEE3C-BF64-CC1A-3052-D051E2DBDAE3}"/>
              </a:ext>
            </a:extLst>
          </p:cNvPr>
          <p:cNvSpPr txBox="1"/>
          <p:nvPr/>
        </p:nvSpPr>
        <p:spPr>
          <a:xfrm>
            <a:off x="487518" y="2057530"/>
            <a:ext cx="7912411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 dirty="0">
              <a:solidFill>
                <a:schemeClr val="bg1"/>
              </a:solidFill>
              <a:cs typeface="Calibri"/>
            </a:endParaRPr>
          </a:p>
          <a:p>
            <a:r>
              <a:rPr lang="en-US" sz="6600" b="1" dirty="0">
                <a:solidFill>
                  <a:srgbClr val="002060"/>
                </a:solidFill>
                <a:cs typeface="Calibri"/>
              </a:rPr>
              <a:t>Reports</a:t>
            </a:r>
            <a:endParaRPr lang="en-US" sz="3200" b="1" dirty="0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4D85D5-3085-4577-8ADB-1B98457AA6AF}"/>
              </a:ext>
            </a:extLst>
          </p:cNvPr>
          <p:cNvCxnSpPr>
            <a:cxnSpLocks/>
          </p:cNvCxnSpPr>
          <p:nvPr/>
        </p:nvCxnSpPr>
        <p:spPr>
          <a:xfrm>
            <a:off x="487518" y="3596414"/>
            <a:ext cx="9389907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0454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8" y="508001"/>
            <a:ext cx="11629604" cy="58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2366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7790" b="48142"/>
          <a:stretch/>
        </p:blipFill>
        <p:spPr>
          <a:xfrm>
            <a:off x="262725" y="129309"/>
            <a:ext cx="4282611" cy="346363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F98DAD-CD7B-4BEF-AC92-11D5ACD7746D}"/>
              </a:ext>
            </a:extLst>
          </p:cNvPr>
          <p:cNvSpPr/>
          <p:nvPr/>
        </p:nvSpPr>
        <p:spPr>
          <a:xfrm>
            <a:off x="73890" y="3805380"/>
            <a:ext cx="12192000" cy="2692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range of results </a:t>
            </a:r>
            <a:r>
              <a:rPr lang="en-GB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achieved by </a:t>
            </a:r>
            <a:r>
              <a:rPr lang="en-GB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similar pupils </a:t>
            </a:r>
            <a:r>
              <a:rPr lang="en-GB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took GCSEs in the same subjects in the past.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Similar Pupils </a:t>
            </a:r>
            <a:r>
              <a:rPr lang="en-GB" sz="23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means the same prior attainment, gender and month of birth.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Range of results </a:t>
            </a:r>
            <a:r>
              <a:rPr lang="en-GB" sz="23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means the percentage of each grade achieved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Gives the </a:t>
            </a:r>
            <a:r>
              <a:rPr lang="en-GB" sz="2300" b="1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chance</a:t>
            </a:r>
            <a:r>
              <a:rPr lang="en-GB" sz="23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of each grade.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use </a:t>
            </a:r>
            <a:r>
              <a:rPr lang="en-GB" sz="2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‘the most likely’ </a:t>
            </a:r>
            <a:r>
              <a:rPr lang="en-GB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 a benchmark or line in the sand.</a:t>
            </a:r>
            <a:endParaRPr lang="en-GB" sz="2300" b="0" i="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5AF29F-FBD6-4FBC-B989-6260CBC959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199" y="1430170"/>
            <a:ext cx="5970619" cy="1527775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E045C69-CC7B-45D1-B627-DAD60DCE6C05}"/>
              </a:ext>
            </a:extLst>
          </p:cNvPr>
          <p:cNvSpPr/>
          <p:nvPr/>
        </p:nvSpPr>
        <p:spPr>
          <a:xfrm>
            <a:off x="3778719" y="1016000"/>
            <a:ext cx="711200" cy="31403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A78D9D7D-8F00-44DC-AF34-E2D005378313}"/>
              </a:ext>
            </a:extLst>
          </p:cNvPr>
          <p:cNvSpPr/>
          <p:nvPr/>
        </p:nvSpPr>
        <p:spPr>
          <a:xfrm>
            <a:off x="4202547" y="582735"/>
            <a:ext cx="5283198" cy="2062639"/>
          </a:xfrm>
          <a:prstGeom prst="arc">
            <a:avLst>
              <a:gd name="adj1" fmla="val 11461603"/>
              <a:gd name="adj2" fmla="val 277318"/>
            </a:avLst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527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8" y="508001"/>
            <a:ext cx="11629604" cy="584199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E51C56-F0E8-4260-BFB6-47958331AAD1}"/>
              </a:ext>
            </a:extLst>
          </p:cNvPr>
          <p:cNvSpPr/>
          <p:nvPr/>
        </p:nvSpPr>
        <p:spPr>
          <a:xfrm>
            <a:off x="175491" y="295564"/>
            <a:ext cx="3990109" cy="403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C75656-599E-4280-A6CB-F0011F5B91B3}"/>
              </a:ext>
            </a:extLst>
          </p:cNvPr>
          <p:cNvSpPr/>
          <p:nvPr/>
        </p:nvSpPr>
        <p:spPr>
          <a:xfrm>
            <a:off x="5878947" y="133928"/>
            <a:ext cx="6031855" cy="403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9651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8" y="508001"/>
            <a:ext cx="11629604" cy="58419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B9CA5F-F3F2-4132-8ED3-CBF4A9187A97}"/>
              </a:ext>
            </a:extLst>
          </p:cNvPr>
          <p:cNvSpPr/>
          <p:nvPr/>
        </p:nvSpPr>
        <p:spPr>
          <a:xfrm>
            <a:off x="1967345" y="295564"/>
            <a:ext cx="4064000" cy="403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2115B3-6B03-463F-B0B2-6231A0FF82B0}"/>
              </a:ext>
            </a:extLst>
          </p:cNvPr>
          <p:cNvSpPr/>
          <p:nvPr/>
        </p:nvSpPr>
        <p:spPr>
          <a:xfrm>
            <a:off x="641927" y="3528291"/>
            <a:ext cx="10746509" cy="2821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CD401B-4807-4364-B3D8-DF30C74595EE}"/>
              </a:ext>
            </a:extLst>
          </p:cNvPr>
          <p:cNvSpPr/>
          <p:nvPr/>
        </p:nvSpPr>
        <p:spPr>
          <a:xfrm>
            <a:off x="10945091" y="295564"/>
            <a:ext cx="965711" cy="403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83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8" y="1126838"/>
            <a:ext cx="11629604" cy="58419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E920A8D-155E-4BCE-9AEA-A424BE45B8AF}"/>
              </a:ext>
            </a:extLst>
          </p:cNvPr>
          <p:cNvSpPr/>
          <p:nvPr/>
        </p:nvSpPr>
        <p:spPr>
          <a:xfrm>
            <a:off x="0" y="934028"/>
            <a:ext cx="11910802" cy="32142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CD9342-0F6C-44F7-AB9E-9181EF0ED7B3}"/>
              </a:ext>
            </a:extLst>
          </p:cNvPr>
          <p:cNvSpPr/>
          <p:nvPr/>
        </p:nvSpPr>
        <p:spPr>
          <a:xfrm>
            <a:off x="155994" y="4867563"/>
            <a:ext cx="11522875" cy="19904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81DF72D-E76C-4793-BB3D-8CCB60FDA5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3"/>
          <a:stretch/>
        </p:blipFill>
        <p:spPr bwMode="auto">
          <a:xfrm>
            <a:off x="2703277" y="70844"/>
            <a:ext cx="7687633" cy="372761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D839402-4722-4ACB-B6E6-A368F2E6658F}"/>
              </a:ext>
            </a:extLst>
          </p:cNvPr>
          <p:cNvSpPr/>
          <p:nvPr/>
        </p:nvSpPr>
        <p:spPr>
          <a:xfrm>
            <a:off x="3138171" y="5675743"/>
            <a:ext cx="59156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</a:rPr>
              <a:t>Entered for </a:t>
            </a:r>
            <a:r>
              <a:rPr lang="en-US" sz="4400" b="1" u="sng" dirty="0">
                <a:solidFill>
                  <a:srgbClr val="002060"/>
                </a:solidFill>
              </a:rPr>
              <a:t>one </a:t>
            </a:r>
            <a:r>
              <a:rPr lang="en-US" sz="4400" b="1" dirty="0">
                <a:solidFill>
                  <a:srgbClr val="002060"/>
                </a:solidFill>
              </a:rPr>
              <a:t>tier only</a:t>
            </a:r>
          </a:p>
        </p:txBody>
      </p:sp>
    </p:spTree>
    <p:extLst>
      <p:ext uri="{BB962C8B-B14F-4D97-AF65-F5344CB8AC3E}">
        <p14:creationId xmlns:p14="http://schemas.microsoft.com/office/powerpoint/2010/main" val="28759090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8" y="508001"/>
            <a:ext cx="11629604" cy="58419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4CA4EE4-D0A8-448E-B598-8A5A2BB9F38A}"/>
              </a:ext>
            </a:extLst>
          </p:cNvPr>
          <p:cNvSpPr/>
          <p:nvPr/>
        </p:nvSpPr>
        <p:spPr>
          <a:xfrm>
            <a:off x="281198" y="295564"/>
            <a:ext cx="10691602" cy="5985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5ADFCC-4462-4F78-AB0D-4026AD14F9C5}"/>
              </a:ext>
            </a:extLst>
          </p:cNvPr>
          <p:cNvSpPr/>
          <p:nvPr/>
        </p:nvSpPr>
        <p:spPr>
          <a:xfrm>
            <a:off x="7084291" y="4410364"/>
            <a:ext cx="4724400" cy="2082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241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0F608A-078C-4384-99E2-A6196F2F9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8" y="508001"/>
            <a:ext cx="11629604" cy="58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344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4242BD-A406-40CC-976B-FF0653DF4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6333" y="2968708"/>
            <a:ext cx="2106092" cy="12554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FEEE3C-BF64-CC1A-3052-D051E2DBDAE3}"/>
              </a:ext>
            </a:extLst>
          </p:cNvPr>
          <p:cNvSpPr txBox="1"/>
          <p:nvPr/>
        </p:nvSpPr>
        <p:spPr>
          <a:xfrm>
            <a:off x="487518" y="2057530"/>
            <a:ext cx="7912411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 dirty="0">
              <a:solidFill>
                <a:schemeClr val="bg1"/>
              </a:solidFill>
              <a:cs typeface="Calibri"/>
            </a:endParaRPr>
          </a:p>
          <a:p>
            <a:r>
              <a:rPr lang="en-US" sz="6600" b="1" dirty="0">
                <a:solidFill>
                  <a:srgbClr val="002060"/>
                </a:solidFill>
                <a:cs typeface="Calibri"/>
              </a:rPr>
              <a:t>Attendance</a:t>
            </a:r>
            <a:endParaRPr lang="en-US" sz="3200" b="1" dirty="0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44D85D5-3085-4577-8ADB-1B98457AA6AF}"/>
              </a:ext>
            </a:extLst>
          </p:cNvPr>
          <p:cNvCxnSpPr>
            <a:cxnSpLocks/>
          </p:cNvCxnSpPr>
          <p:nvPr/>
        </p:nvCxnSpPr>
        <p:spPr>
          <a:xfrm>
            <a:off x="487518" y="3596414"/>
            <a:ext cx="9389907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6267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C60B9-D0FD-E04B-CCBC-A4ED8942A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DB0250A-365E-476F-90DD-B0827B3FBF3B}"/>
              </a:ext>
            </a:extLst>
          </p:cNvPr>
          <p:cNvSpPr/>
          <p:nvPr/>
        </p:nvSpPr>
        <p:spPr>
          <a:xfrm>
            <a:off x="1" y="5103674"/>
            <a:ext cx="12191999" cy="1754326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Attending nearly every day in Year 11: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x as likely to achieve Grade 5 in English and Maths, compared to 90% to 95% attendance.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x  as likely to achieve Grade 5 in English and Maths, compared to 85% to 90% attendance.</a:t>
            </a:r>
          </a:p>
          <a:p>
            <a:r>
              <a:rPr lang="en-GB" i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link between attendance and attainment in an assessment year</a:t>
            </a:r>
          </a:p>
          <a:p>
            <a:r>
              <a:rPr lang="en-GB" i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March 2025, Department for Education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C7F5E6E-C02C-41D5-BFE1-83CC62538FF2}"/>
              </a:ext>
            </a:extLst>
          </p:cNvPr>
          <p:cNvGrpSpPr/>
          <p:nvPr/>
        </p:nvGrpSpPr>
        <p:grpSpPr>
          <a:xfrm>
            <a:off x="1563569" y="-4818"/>
            <a:ext cx="8387236" cy="5108492"/>
            <a:chOff x="1289383" y="269154"/>
            <a:chExt cx="9743575" cy="5854919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6D5B5CF6-9166-4E14-962B-2A343393EAF9}"/>
                </a:ext>
              </a:extLst>
            </p:cNvPr>
            <p:cNvGrpSpPr/>
            <p:nvPr/>
          </p:nvGrpSpPr>
          <p:grpSpPr>
            <a:xfrm>
              <a:off x="1289383" y="269154"/>
              <a:ext cx="9743575" cy="5854919"/>
              <a:chOff x="0" y="-15205"/>
              <a:chExt cx="10880333" cy="6503517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A5F0C945-FB9F-4A50-CAAD-D30F1336BF6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0759"/>
              <a:stretch/>
            </p:blipFill>
            <p:spPr>
              <a:xfrm>
                <a:off x="0" y="508927"/>
                <a:ext cx="10880333" cy="584014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C9D27F4F-3B82-A4F1-8A85-96948A35B3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r="55453" b="7414"/>
              <a:stretch/>
            </p:blipFill>
            <p:spPr>
              <a:xfrm>
                <a:off x="7915715" y="-15205"/>
                <a:ext cx="846133" cy="1048264"/>
              </a:xfrm>
              <a:prstGeom prst="rect">
                <a:avLst/>
              </a:prstGeom>
            </p:spPr>
          </p:pic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89935CA9-E907-4360-B8B5-21AF9048B808}"/>
                  </a:ext>
                </a:extLst>
              </p:cNvPr>
              <p:cNvSpPr/>
              <p:nvPr/>
            </p:nvSpPr>
            <p:spPr>
              <a:xfrm>
                <a:off x="8338780" y="-15205"/>
                <a:ext cx="2428535" cy="6503517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  <a:alpha val="4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66124AA9-F053-A459-B446-9831354A58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57045" y="1195340"/>
              <a:ext cx="0" cy="3896352"/>
            </a:xfrm>
            <a:prstGeom prst="line">
              <a:avLst/>
            </a:prstGeom>
            <a:ln w="3810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25062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erson sitting at a desk in a room with many tables&#10;&#10;Description automatically generated">
            <a:extLst>
              <a:ext uri="{FF2B5EF4-FFF2-40B4-BE49-F238E27FC236}">
                <a16:creationId xmlns:a16="http://schemas.microsoft.com/office/drawing/2014/main" id="{1A3969C2-37EC-72AB-4095-774777F3E27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rcRect t="4790" b="14275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DAC5740-6699-2408-6565-E1318C5A5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20</a:t>
            </a:r>
            <a:r>
              <a:rPr lang="en-US" sz="6000" baseline="30000" dirty="0">
                <a:solidFill>
                  <a:srgbClr val="FFFFFF"/>
                </a:solidFill>
              </a:rPr>
              <a:t>th</a:t>
            </a:r>
            <a:r>
              <a:rPr lang="en-US" sz="6000" dirty="0">
                <a:solidFill>
                  <a:srgbClr val="FFFFFF"/>
                </a:solidFill>
              </a:rPr>
              <a:t> April:</a:t>
            </a:r>
            <a:br>
              <a:rPr lang="en-US" sz="6000" dirty="0"/>
            </a:br>
            <a:r>
              <a:rPr lang="en-US" sz="6000" dirty="0">
                <a:solidFill>
                  <a:srgbClr val="FFFFFF"/>
                </a:solidFill>
              </a:rPr>
              <a:t> Exam fortnight starts</a:t>
            </a:r>
          </a:p>
        </p:txBody>
      </p:sp>
    </p:spTree>
    <p:extLst>
      <p:ext uri="{BB962C8B-B14F-4D97-AF65-F5344CB8AC3E}">
        <p14:creationId xmlns:p14="http://schemas.microsoft.com/office/powerpoint/2010/main" val="2249812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ED200-0E38-E671-B04F-D8D5D876C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08BB946A-B1D4-4E69-9108-3FA9561F0416}"/>
              </a:ext>
            </a:extLst>
          </p:cNvPr>
          <p:cNvSpPr/>
          <p:nvPr/>
        </p:nvSpPr>
        <p:spPr>
          <a:xfrm>
            <a:off x="10995756" y="3767"/>
            <a:ext cx="879855" cy="6854233"/>
          </a:xfrm>
          <a:prstGeom prst="rect">
            <a:avLst/>
          </a:prstGeom>
          <a:solidFill>
            <a:schemeClr val="accent6">
              <a:lumMod val="40000"/>
              <a:lumOff val="6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25167B2-96B8-4593-8045-E70297F0BD7A}"/>
              </a:ext>
            </a:extLst>
          </p:cNvPr>
          <p:cNvSpPr/>
          <p:nvPr/>
        </p:nvSpPr>
        <p:spPr>
          <a:xfrm>
            <a:off x="376972" y="3767"/>
            <a:ext cx="5339689" cy="6854233"/>
          </a:xfrm>
          <a:prstGeom prst="rect">
            <a:avLst/>
          </a:prstGeom>
          <a:solidFill>
            <a:schemeClr val="accent5">
              <a:lumMod val="40000"/>
              <a:lumOff val="6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3223B71-BC1D-432C-A2C5-C4398E26BED4}"/>
              </a:ext>
            </a:extLst>
          </p:cNvPr>
          <p:cNvSpPr/>
          <p:nvPr/>
        </p:nvSpPr>
        <p:spPr>
          <a:xfrm>
            <a:off x="5716661" y="0"/>
            <a:ext cx="5279105" cy="6854233"/>
          </a:xfrm>
          <a:prstGeom prst="rect">
            <a:avLst/>
          </a:prstGeom>
          <a:solidFill>
            <a:schemeClr val="accent1">
              <a:lumMod val="40000"/>
              <a:lumOff val="6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EBE8D76-B282-8639-E3F9-6642FECC7605}"/>
              </a:ext>
            </a:extLst>
          </p:cNvPr>
          <p:cNvCxnSpPr>
            <a:cxnSpLocks/>
          </p:cNvCxnSpPr>
          <p:nvPr/>
        </p:nvCxnSpPr>
        <p:spPr>
          <a:xfrm>
            <a:off x="376973" y="3307815"/>
            <a:ext cx="1138211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Oval 5">
            <a:extLst>
              <a:ext uri="{FF2B5EF4-FFF2-40B4-BE49-F238E27FC236}">
                <a16:creationId xmlns:a16="http://schemas.microsoft.com/office/drawing/2014/main" id="{1ACE043A-908C-70CD-2EF1-3AF6D1AD4FD1}"/>
              </a:ext>
            </a:extLst>
          </p:cNvPr>
          <p:cNvSpPr/>
          <p:nvPr/>
        </p:nvSpPr>
        <p:spPr>
          <a:xfrm>
            <a:off x="3163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6">
            <a:extLst>
              <a:ext uri="{FF2B5EF4-FFF2-40B4-BE49-F238E27FC236}">
                <a16:creationId xmlns:a16="http://schemas.microsoft.com/office/drawing/2014/main" id="{269BE0E9-7987-C310-60BA-5178006200F7}"/>
              </a:ext>
            </a:extLst>
          </p:cNvPr>
          <p:cNvSpPr/>
          <p:nvPr/>
        </p:nvSpPr>
        <p:spPr>
          <a:xfrm>
            <a:off x="119623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9EB23C7-9206-92EF-44A1-72CC85B7CEA1}"/>
              </a:ext>
            </a:extLst>
          </p:cNvPr>
          <p:cNvSpPr/>
          <p:nvPr/>
        </p:nvSpPr>
        <p:spPr>
          <a:xfrm>
            <a:off x="20760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D81EF3A-B7E8-C449-8599-FF60F6BEE30B}"/>
              </a:ext>
            </a:extLst>
          </p:cNvPr>
          <p:cNvSpPr/>
          <p:nvPr/>
        </p:nvSpPr>
        <p:spPr>
          <a:xfrm>
            <a:off x="295593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63950A0-7536-37B9-67C7-58C5DDE82C36}"/>
              </a:ext>
            </a:extLst>
          </p:cNvPr>
          <p:cNvSpPr/>
          <p:nvPr/>
        </p:nvSpPr>
        <p:spPr>
          <a:xfrm>
            <a:off x="38357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226E225-2579-B8FF-C09E-868D2CC86E48}"/>
              </a:ext>
            </a:extLst>
          </p:cNvPr>
          <p:cNvSpPr/>
          <p:nvPr/>
        </p:nvSpPr>
        <p:spPr>
          <a:xfrm>
            <a:off x="471563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17B210F-1D09-46AA-6C53-B3B3788789C5}"/>
              </a:ext>
            </a:extLst>
          </p:cNvPr>
          <p:cNvSpPr/>
          <p:nvPr/>
        </p:nvSpPr>
        <p:spPr>
          <a:xfrm>
            <a:off x="55954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D355574-07A7-308C-7A50-45739EAF3504}"/>
              </a:ext>
            </a:extLst>
          </p:cNvPr>
          <p:cNvSpPr/>
          <p:nvPr/>
        </p:nvSpPr>
        <p:spPr>
          <a:xfrm>
            <a:off x="647533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6993E74-33C4-927E-67BE-87FFCF4C1D36}"/>
              </a:ext>
            </a:extLst>
          </p:cNvPr>
          <p:cNvSpPr/>
          <p:nvPr/>
        </p:nvSpPr>
        <p:spPr>
          <a:xfrm>
            <a:off x="73551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28F68E6-BB13-8B28-F4BF-C8D7B635727D}"/>
              </a:ext>
            </a:extLst>
          </p:cNvPr>
          <p:cNvSpPr/>
          <p:nvPr/>
        </p:nvSpPr>
        <p:spPr>
          <a:xfrm>
            <a:off x="823503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FF4210B-1C5F-CC8E-2538-A7E29D3D4F66}"/>
              </a:ext>
            </a:extLst>
          </p:cNvPr>
          <p:cNvSpPr/>
          <p:nvPr/>
        </p:nvSpPr>
        <p:spPr>
          <a:xfrm>
            <a:off x="91148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8012139-AAF5-82E0-A350-21FE1764FDDF}"/>
              </a:ext>
            </a:extLst>
          </p:cNvPr>
          <p:cNvSpPr/>
          <p:nvPr/>
        </p:nvSpPr>
        <p:spPr>
          <a:xfrm>
            <a:off x="11754434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E2877D1-78A9-4584-A838-DC2DFA0A4B1D}"/>
              </a:ext>
            </a:extLst>
          </p:cNvPr>
          <p:cNvSpPr/>
          <p:nvPr/>
        </p:nvSpPr>
        <p:spPr>
          <a:xfrm>
            <a:off x="999473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A91EF17-BC4F-49CE-AB23-A4F2AC7887C4}"/>
              </a:ext>
            </a:extLst>
          </p:cNvPr>
          <p:cNvSpPr/>
          <p:nvPr/>
        </p:nvSpPr>
        <p:spPr>
          <a:xfrm>
            <a:off x="10874580" y="324316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itle 1">
            <a:extLst>
              <a:ext uri="{FF2B5EF4-FFF2-40B4-BE49-F238E27FC236}">
                <a16:creationId xmlns:a16="http://schemas.microsoft.com/office/drawing/2014/main" id="{E9B10E52-57E4-4D56-A296-37DD0D2FC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6207" y="-207719"/>
            <a:ext cx="3001818" cy="10112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Year 10</a:t>
            </a:r>
          </a:p>
        </p:txBody>
      </p:sp>
      <p:sp>
        <p:nvSpPr>
          <p:cNvPr id="57" name="Title 1">
            <a:extLst>
              <a:ext uri="{FF2B5EF4-FFF2-40B4-BE49-F238E27FC236}">
                <a16:creationId xmlns:a16="http://schemas.microsoft.com/office/drawing/2014/main" id="{8B75F4D8-D704-442C-88BA-C076CDB69321}"/>
              </a:ext>
            </a:extLst>
          </p:cNvPr>
          <p:cNvSpPr txBox="1">
            <a:spLocks/>
          </p:cNvSpPr>
          <p:nvPr/>
        </p:nvSpPr>
        <p:spPr>
          <a:xfrm>
            <a:off x="6794711" y="-207719"/>
            <a:ext cx="3001818" cy="10112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Year 11</a:t>
            </a: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530C4089-DC08-467A-8086-10AA75A63061}"/>
              </a:ext>
            </a:extLst>
          </p:cNvPr>
          <p:cNvCxnSpPr>
            <a:cxnSpLocks/>
          </p:cNvCxnSpPr>
          <p:nvPr/>
        </p:nvCxnSpPr>
        <p:spPr>
          <a:xfrm flipV="1">
            <a:off x="1576207" y="3372468"/>
            <a:ext cx="0" cy="5905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5E6F596C-9F06-4817-AD48-E7BEC94C3AA2}"/>
              </a:ext>
            </a:extLst>
          </p:cNvPr>
          <p:cNvSpPr txBox="1"/>
          <p:nvPr/>
        </p:nvSpPr>
        <p:spPr>
          <a:xfrm>
            <a:off x="814033" y="3968376"/>
            <a:ext cx="1526740" cy="8401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Report 1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GRIT awards 1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November</a:t>
            </a: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37F111E5-37F3-4C0D-B52C-26118071DCFC}"/>
              </a:ext>
            </a:extLst>
          </p:cNvPr>
          <p:cNvCxnSpPr>
            <a:cxnSpLocks/>
          </p:cNvCxnSpPr>
          <p:nvPr/>
        </p:nvCxnSpPr>
        <p:spPr>
          <a:xfrm flipV="1">
            <a:off x="4980313" y="3372468"/>
            <a:ext cx="0" cy="5905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E35F4BFE-6BA0-4C5A-9CFA-126D8CD0521F}"/>
              </a:ext>
            </a:extLst>
          </p:cNvPr>
          <p:cNvSpPr txBox="1"/>
          <p:nvPr/>
        </p:nvSpPr>
        <p:spPr>
          <a:xfrm>
            <a:off x="4218139" y="3968376"/>
            <a:ext cx="1526740" cy="8401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Report 2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GRIT awards 2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June</a:t>
            </a: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A450242E-7C1C-44D1-889F-57EB84D13FC6}"/>
              </a:ext>
            </a:extLst>
          </p:cNvPr>
          <p:cNvCxnSpPr>
            <a:cxnSpLocks/>
          </p:cNvCxnSpPr>
          <p:nvPr/>
        </p:nvCxnSpPr>
        <p:spPr>
          <a:xfrm>
            <a:off x="5118045" y="1909749"/>
            <a:ext cx="0" cy="134742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9747585D-C0F0-4461-911A-C507225082E6}"/>
              </a:ext>
            </a:extLst>
          </p:cNvPr>
          <p:cNvSpPr txBox="1"/>
          <p:nvPr/>
        </p:nvSpPr>
        <p:spPr>
          <a:xfrm>
            <a:off x="4580015" y="1087933"/>
            <a:ext cx="107606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Parents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Evening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June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E5E2AB9-DFAD-4C5A-AD0C-AA0BE8FDA11F}"/>
              </a:ext>
            </a:extLst>
          </p:cNvPr>
          <p:cNvSpPr txBox="1"/>
          <p:nvPr/>
        </p:nvSpPr>
        <p:spPr>
          <a:xfrm>
            <a:off x="3633436" y="2114793"/>
            <a:ext cx="149329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/>
              <a:t>Tests</a:t>
            </a:r>
            <a:endParaRPr lang="en-US" dirty="0"/>
          </a:p>
          <a:p>
            <a:pPr algn="ctr"/>
            <a:r>
              <a:rPr lang="en-GB" sz="1600" dirty="0"/>
              <a:t>April</a:t>
            </a:r>
            <a:endParaRPr lang="en-GB" dirty="0"/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33D0EC5E-2D7F-454A-88D6-ACD774682C5E}"/>
              </a:ext>
            </a:extLst>
          </p:cNvPr>
          <p:cNvCxnSpPr>
            <a:cxnSpLocks/>
          </p:cNvCxnSpPr>
          <p:nvPr/>
        </p:nvCxnSpPr>
        <p:spPr>
          <a:xfrm>
            <a:off x="4420396" y="2658644"/>
            <a:ext cx="0" cy="57528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4B35305C-D223-454C-80FB-5775E923593E}"/>
              </a:ext>
            </a:extLst>
          </p:cNvPr>
          <p:cNvSpPr txBox="1"/>
          <p:nvPr/>
        </p:nvSpPr>
        <p:spPr>
          <a:xfrm>
            <a:off x="5575396" y="1896966"/>
            <a:ext cx="9605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Tiers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Maths 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 Science</a:t>
            </a:r>
          </a:p>
        </p:txBody>
      </p: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1203C4B7-9C0D-4455-9739-5E945B8271F5}"/>
              </a:ext>
            </a:extLst>
          </p:cNvPr>
          <p:cNvCxnSpPr>
            <a:cxnSpLocks/>
          </p:cNvCxnSpPr>
          <p:nvPr/>
        </p:nvCxnSpPr>
        <p:spPr>
          <a:xfrm flipV="1">
            <a:off x="6485961" y="3376683"/>
            <a:ext cx="0" cy="5905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468E407C-7D5B-4924-91FE-89C9822BA5A2}"/>
              </a:ext>
            </a:extLst>
          </p:cNvPr>
          <p:cNvSpPr txBox="1"/>
          <p:nvPr/>
        </p:nvSpPr>
        <p:spPr>
          <a:xfrm>
            <a:off x="5723787" y="3972591"/>
            <a:ext cx="1526740" cy="8401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Report 3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GRIT awards 3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October</a:t>
            </a:r>
          </a:p>
        </p:txBody>
      </p: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FADE7B1D-4DC0-4DE6-BA29-BE3D18C7D1F3}"/>
              </a:ext>
            </a:extLst>
          </p:cNvPr>
          <p:cNvCxnSpPr>
            <a:cxnSpLocks/>
          </p:cNvCxnSpPr>
          <p:nvPr/>
        </p:nvCxnSpPr>
        <p:spPr>
          <a:xfrm>
            <a:off x="6064519" y="2732437"/>
            <a:ext cx="0" cy="524735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0D677B48-8180-484E-B38A-D92BF0B27B60}"/>
              </a:ext>
            </a:extLst>
          </p:cNvPr>
          <p:cNvSpPr txBox="1"/>
          <p:nvPr/>
        </p:nvSpPr>
        <p:spPr>
          <a:xfrm>
            <a:off x="6446496" y="2129602"/>
            <a:ext cx="149329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/>
              <a:t>Mocks</a:t>
            </a:r>
            <a:endParaRPr lang="en-US" dirty="0"/>
          </a:p>
          <a:p>
            <a:pPr algn="ctr"/>
            <a:r>
              <a:rPr lang="en-GB" sz="1600" dirty="0"/>
              <a:t>December</a:t>
            </a:r>
            <a:endParaRPr lang="en-GB" dirty="0"/>
          </a:p>
        </p:txBody>
      </p: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24C753A9-FBC6-4BE8-8EDB-5BFD88762198}"/>
              </a:ext>
            </a:extLst>
          </p:cNvPr>
          <p:cNvCxnSpPr>
            <a:cxnSpLocks/>
          </p:cNvCxnSpPr>
          <p:nvPr/>
        </p:nvCxnSpPr>
        <p:spPr>
          <a:xfrm>
            <a:off x="7188712" y="2691513"/>
            <a:ext cx="0" cy="57528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C47AB022-A69C-4176-8ABB-60DBFE79E0C3}"/>
              </a:ext>
            </a:extLst>
          </p:cNvPr>
          <p:cNvCxnSpPr>
            <a:cxnSpLocks/>
          </p:cNvCxnSpPr>
          <p:nvPr/>
        </p:nvCxnSpPr>
        <p:spPr>
          <a:xfrm flipV="1">
            <a:off x="8235030" y="3358459"/>
            <a:ext cx="0" cy="59051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A59D7657-8DAC-4A3B-86F9-EF489C3DD3B5}"/>
              </a:ext>
            </a:extLst>
          </p:cNvPr>
          <p:cNvSpPr txBox="1"/>
          <p:nvPr/>
        </p:nvSpPr>
        <p:spPr>
          <a:xfrm>
            <a:off x="7472856" y="3954367"/>
            <a:ext cx="1526740" cy="8401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Report 4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GRIT awards 4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January</a:t>
            </a:r>
          </a:p>
        </p:txBody>
      </p: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4E376CAB-6C94-4337-A7C8-30592BFDD269}"/>
              </a:ext>
            </a:extLst>
          </p:cNvPr>
          <p:cNvCxnSpPr>
            <a:cxnSpLocks/>
          </p:cNvCxnSpPr>
          <p:nvPr/>
        </p:nvCxnSpPr>
        <p:spPr>
          <a:xfrm flipV="1">
            <a:off x="7563419" y="3372469"/>
            <a:ext cx="0" cy="166804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F9A21B6A-2C66-48E4-BAEF-65BDB1E69CE6}"/>
              </a:ext>
            </a:extLst>
          </p:cNvPr>
          <p:cNvSpPr txBox="1"/>
          <p:nvPr/>
        </p:nvSpPr>
        <p:spPr>
          <a:xfrm>
            <a:off x="6809639" y="5105171"/>
            <a:ext cx="152674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Mock marks home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</a:rPr>
              <a:t>January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9E427E6B-0B5B-4D6A-A539-BC94A27D70A1}"/>
              </a:ext>
            </a:extLst>
          </p:cNvPr>
          <p:cNvCxnSpPr>
            <a:cxnSpLocks/>
          </p:cNvCxnSpPr>
          <p:nvPr/>
        </p:nvCxnSpPr>
        <p:spPr>
          <a:xfrm>
            <a:off x="8226162" y="1917731"/>
            <a:ext cx="0" cy="134742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1EF46460-4159-490C-A4C1-21DEC91F4520}"/>
              </a:ext>
            </a:extLst>
          </p:cNvPr>
          <p:cNvSpPr txBox="1"/>
          <p:nvPr/>
        </p:nvSpPr>
        <p:spPr>
          <a:xfrm>
            <a:off x="7688132" y="1095915"/>
            <a:ext cx="107606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Parents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Evening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January</a:t>
            </a:r>
          </a:p>
        </p:txBody>
      </p: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5065ED09-F409-4DD9-AB8E-EFE4477E1298}"/>
              </a:ext>
            </a:extLst>
          </p:cNvPr>
          <p:cNvCxnSpPr>
            <a:cxnSpLocks/>
          </p:cNvCxnSpPr>
          <p:nvPr/>
        </p:nvCxnSpPr>
        <p:spPr>
          <a:xfrm flipH="1">
            <a:off x="6691410" y="1712437"/>
            <a:ext cx="1597" cy="155796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1B5B136C-3E16-4FF8-AE13-58E2155AEA7F}"/>
              </a:ext>
            </a:extLst>
          </p:cNvPr>
          <p:cNvSpPr txBox="1"/>
          <p:nvPr/>
        </p:nvSpPr>
        <p:spPr>
          <a:xfrm>
            <a:off x="6125591" y="588180"/>
            <a:ext cx="1153611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rgbClr val="00B050"/>
                </a:solidFill>
              </a:rPr>
              <a:t>Invitational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Parents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Evening</a:t>
            </a:r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November</a:t>
            </a:r>
          </a:p>
        </p:txBody>
      </p:sp>
    </p:spTree>
    <p:extLst>
      <p:ext uri="{BB962C8B-B14F-4D97-AF65-F5344CB8AC3E}">
        <p14:creationId xmlns:p14="http://schemas.microsoft.com/office/powerpoint/2010/main" val="5625294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2E30C-186B-6D80-F86A-A0A7D8143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29CE943-5F2A-CF0A-F742-6ABDAC303DCB}"/>
              </a:ext>
            </a:extLst>
          </p:cNvPr>
          <p:cNvCxnSpPr>
            <a:cxnSpLocks/>
          </p:cNvCxnSpPr>
          <p:nvPr/>
        </p:nvCxnSpPr>
        <p:spPr>
          <a:xfrm>
            <a:off x="1310755" y="3432767"/>
            <a:ext cx="605099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D23D9C80-BB28-6729-AC35-FB76F571C276}"/>
              </a:ext>
            </a:extLst>
          </p:cNvPr>
          <p:cNvSpPr/>
          <p:nvPr/>
        </p:nvSpPr>
        <p:spPr>
          <a:xfrm>
            <a:off x="2157982" y="337217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E312306-97EA-DC52-6364-4B218E7AC012}"/>
              </a:ext>
            </a:extLst>
          </p:cNvPr>
          <p:cNvSpPr/>
          <p:nvPr/>
        </p:nvSpPr>
        <p:spPr>
          <a:xfrm>
            <a:off x="3197805" y="3372173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6EBBD7E-8B38-7F90-9F97-94B48A18999B}"/>
              </a:ext>
            </a:extLst>
          </p:cNvPr>
          <p:cNvSpPr/>
          <p:nvPr/>
        </p:nvSpPr>
        <p:spPr>
          <a:xfrm>
            <a:off x="4237628" y="3372172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82851C0-0F30-BE3C-47E4-2FB81CCC95F8}"/>
              </a:ext>
            </a:extLst>
          </p:cNvPr>
          <p:cNvSpPr/>
          <p:nvPr/>
        </p:nvSpPr>
        <p:spPr>
          <a:xfrm>
            <a:off x="5277452" y="3372172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8E3AD71-7DAB-702E-5D15-AFB8DF6ECCC5}"/>
              </a:ext>
            </a:extLst>
          </p:cNvPr>
          <p:cNvSpPr/>
          <p:nvPr/>
        </p:nvSpPr>
        <p:spPr>
          <a:xfrm>
            <a:off x="6317275" y="3372172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A1F96F6-580B-2619-F36A-B587F58D4082}"/>
              </a:ext>
            </a:extLst>
          </p:cNvPr>
          <p:cNvSpPr/>
          <p:nvPr/>
        </p:nvSpPr>
        <p:spPr>
          <a:xfrm>
            <a:off x="7357095" y="3372172"/>
            <a:ext cx="121186" cy="12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E524BF-CFF2-B03F-AC9A-8655841244BA}"/>
              </a:ext>
            </a:extLst>
          </p:cNvPr>
          <p:cNvSpPr txBox="1"/>
          <p:nvPr/>
        </p:nvSpPr>
        <p:spPr>
          <a:xfrm>
            <a:off x="1310755" y="3142404"/>
            <a:ext cx="4716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/>
              <a:t>June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477300C-9936-FB75-8FC0-3D080212DB73}"/>
              </a:ext>
            </a:extLst>
          </p:cNvPr>
          <p:cNvSpPr txBox="1"/>
          <p:nvPr/>
        </p:nvSpPr>
        <p:spPr>
          <a:xfrm>
            <a:off x="2423323" y="3142404"/>
            <a:ext cx="4187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/>
              <a:t>July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10AC6CC-BE7B-9189-A58F-09F064A1F537}"/>
              </a:ext>
            </a:extLst>
          </p:cNvPr>
          <p:cNvSpPr txBox="1"/>
          <p:nvPr/>
        </p:nvSpPr>
        <p:spPr>
          <a:xfrm>
            <a:off x="3522210" y="3142404"/>
            <a:ext cx="6173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/>
              <a:t>August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71C062-694D-78CA-CC97-51B34E224333}"/>
              </a:ext>
            </a:extLst>
          </p:cNvPr>
          <p:cNvSpPr txBox="1"/>
          <p:nvPr/>
        </p:nvSpPr>
        <p:spPr>
          <a:xfrm>
            <a:off x="4571888" y="3142404"/>
            <a:ext cx="8715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/>
              <a:t>September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623BEE5-8E07-4D86-F2DD-A8247CE1E37E}"/>
              </a:ext>
            </a:extLst>
          </p:cNvPr>
          <p:cNvSpPr txBox="1"/>
          <p:nvPr/>
        </p:nvSpPr>
        <p:spPr>
          <a:xfrm>
            <a:off x="5602329" y="3142404"/>
            <a:ext cx="694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/>
              <a:t>October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274FF4B-62FC-8B99-9EEB-5BAFF3B19182}"/>
              </a:ext>
            </a:extLst>
          </p:cNvPr>
          <p:cNvSpPr txBox="1"/>
          <p:nvPr/>
        </p:nvSpPr>
        <p:spPr>
          <a:xfrm>
            <a:off x="6690152" y="3142404"/>
            <a:ext cx="842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/>
              <a:t>November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9B658FEC-0265-43E1-B8A4-F9925DEA84AA}"/>
              </a:ext>
            </a:extLst>
          </p:cNvPr>
          <p:cNvSpPr txBox="1"/>
          <p:nvPr/>
        </p:nvSpPr>
        <p:spPr>
          <a:xfrm>
            <a:off x="316380" y="-176755"/>
            <a:ext cx="791241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>
              <a:solidFill>
                <a:schemeClr val="bg1"/>
              </a:solidFill>
              <a:cs typeface="Calibri"/>
            </a:endParaRPr>
          </a:p>
          <a:p>
            <a:r>
              <a:rPr lang="en-US" sz="3200" b="1">
                <a:solidFill>
                  <a:srgbClr val="002060"/>
                </a:solidFill>
                <a:cs typeface="Calibri"/>
              </a:rPr>
              <a:t>Events and activities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30887DE-E367-4D15-A19B-F36136C116F6}"/>
              </a:ext>
            </a:extLst>
          </p:cNvPr>
          <p:cNvSpPr/>
          <p:nvPr/>
        </p:nvSpPr>
        <p:spPr>
          <a:xfrm>
            <a:off x="1329216" y="4152781"/>
            <a:ext cx="13120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Celebration Evening</a:t>
            </a:r>
          </a:p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June</a:t>
            </a:r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579E238A-2418-4C4E-983D-D1A9D0ADE5B2}"/>
              </a:ext>
            </a:extLst>
          </p:cNvPr>
          <p:cNvCxnSpPr>
            <a:cxnSpLocks/>
          </p:cNvCxnSpPr>
          <p:nvPr/>
        </p:nvCxnSpPr>
        <p:spPr>
          <a:xfrm flipV="1">
            <a:off x="1985265" y="3484800"/>
            <a:ext cx="0" cy="66394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D9BDC20A-736D-49DF-B8DC-74586FAD171A}"/>
              </a:ext>
            </a:extLst>
          </p:cNvPr>
          <p:cNvSpPr/>
          <p:nvPr/>
        </p:nvSpPr>
        <p:spPr>
          <a:xfrm>
            <a:off x="1841686" y="1667490"/>
            <a:ext cx="13120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Prom</a:t>
            </a:r>
          </a:p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July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D973F081-052C-46ED-BAEB-93C3EB0CAD4A}"/>
              </a:ext>
            </a:extLst>
          </p:cNvPr>
          <p:cNvCxnSpPr>
            <a:cxnSpLocks/>
          </p:cNvCxnSpPr>
          <p:nvPr/>
        </p:nvCxnSpPr>
        <p:spPr>
          <a:xfrm>
            <a:off x="2497735" y="2332120"/>
            <a:ext cx="0" cy="85286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CD817D24-22BB-49F1-BDB7-EBBEFDDC47D3}"/>
              </a:ext>
            </a:extLst>
          </p:cNvPr>
          <p:cNvSpPr/>
          <p:nvPr/>
        </p:nvSpPr>
        <p:spPr>
          <a:xfrm>
            <a:off x="2013703" y="4845791"/>
            <a:ext cx="13120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Sports</a:t>
            </a:r>
          </a:p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Awards</a:t>
            </a:r>
          </a:p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July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DF372757-027A-4B7B-AB1E-721CBCA1FE08}"/>
              </a:ext>
            </a:extLst>
          </p:cNvPr>
          <p:cNvCxnSpPr>
            <a:cxnSpLocks/>
            <a:stCxn id="63" idx="0"/>
          </p:cNvCxnSpPr>
          <p:nvPr/>
        </p:nvCxnSpPr>
        <p:spPr>
          <a:xfrm flipV="1">
            <a:off x="2669752" y="3493353"/>
            <a:ext cx="0" cy="135243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0E60F7B0-E824-45D9-BC0F-35FCC7C62861}"/>
              </a:ext>
            </a:extLst>
          </p:cNvPr>
          <p:cNvSpPr/>
          <p:nvPr/>
        </p:nvSpPr>
        <p:spPr>
          <a:xfrm>
            <a:off x="3346038" y="1646495"/>
            <a:ext cx="13120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Results Day</a:t>
            </a:r>
          </a:p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August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1BE4E23A-11DC-4ADD-8892-D0E15133D921}"/>
              </a:ext>
            </a:extLst>
          </p:cNvPr>
          <p:cNvCxnSpPr>
            <a:cxnSpLocks/>
          </p:cNvCxnSpPr>
          <p:nvPr/>
        </p:nvCxnSpPr>
        <p:spPr>
          <a:xfrm>
            <a:off x="4002087" y="2344858"/>
            <a:ext cx="0" cy="85286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BCFDF214-3578-4FD0-B5CC-98000721053B}"/>
              </a:ext>
            </a:extLst>
          </p:cNvPr>
          <p:cNvSpPr/>
          <p:nvPr/>
        </p:nvSpPr>
        <p:spPr>
          <a:xfrm>
            <a:off x="6485917" y="4859155"/>
            <a:ext cx="13120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Certificate Collection</a:t>
            </a:r>
          </a:p>
          <a:p>
            <a:pPr algn="ctr"/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Nov</a:t>
            </a: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DF020CB5-C3E7-4EEB-9E7A-90B6F2B0B330}"/>
              </a:ext>
            </a:extLst>
          </p:cNvPr>
          <p:cNvCxnSpPr>
            <a:cxnSpLocks/>
            <a:stCxn id="70" idx="0"/>
          </p:cNvCxnSpPr>
          <p:nvPr/>
        </p:nvCxnSpPr>
        <p:spPr>
          <a:xfrm flipV="1">
            <a:off x="7141966" y="3506717"/>
            <a:ext cx="0" cy="135243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5EB15C62-1E53-4A4B-9324-F0DE6FE11E4A}"/>
              </a:ext>
            </a:extLst>
          </p:cNvPr>
          <p:cNvSpPr/>
          <p:nvPr/>
        </p:nvSpPr>
        <p:spPr>
          <a:xfrm>
            <a:off x="3992441" y="3767"/>
            <a:ext cx="1345876" cy="6854233"/>
          </a:xfrm>
          <a:prstGeom prst="rect">
            <a:avLst/>
          </a:prstGeom>
          <a:solidFill>
            <a:schemeClr val="accent5">
              <a:lumMod val="20000"/>
              <a:lumOff val="8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3F45806-0C18-47F1-887F-7AF71743A089}"/>
              </a:ext>
            </a:extLst>
          </p:cNvPr>
          <p:cNvSpPr/>
          <p:nvPr/>
        </p:nvSpPr>
        <p:spPr>
          <a:xfrm>
            <a:off x="5398638" y="151476"/>
            <a:ext cx="3800132" cy="281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Post-results services: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can check grade boundaries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can request exam scripts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Service A: ‘Clerical re-check’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Service B: ‘Review of marking’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GB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6811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Year 10 Guide: A Foundation Year for GCSEs and Future Goals">
            <a:extLst>
              <a:ext uri="{FF2B5EF4-FFF2-40B4-BE49-F238E27FC236}">
                <a16:creationId xmlns:a16="http://schemas.microsoft.com/office/drawing/2014/main" id="{37A8EB65-6D18-C051-52BF-E829FBBFE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280" y="12221"/>
            <a:ext cx="9678836" cy="686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0784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F771C8-2EB2-0C9B-AB5B-FB886D9EC84B}"/>
              </a:ext>
            </a:extLst>
          </p:cNvPr>
          <p:cNvSpPr txBox="1"/>
          <p:nvPr/>
        </p:nvSpPr>
        <p:spPr>
          <a:xfrm>
            <a:off x="449528" y="96652"/>
            <a:ext cx="4426755" cy="76127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Life After TK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1F3642D-13C8-47D1-8141-3F5A7CEBA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1975" y="361702"/>
            <a:ext cx="1691640" cy="1691640"/>
          </a:xfrm>
          <a:custGeom>
            <a:avLst/>
            <a:gdLst>
              <a:gd name="connsiteX0" fmla="*/ 845820 w 1691640"/>
              <a:gd name="connsiteY0" fmla="*/ 0 h 1691640"/>
              <a:gd name="connsiteX1" fmla="*/ 1691640 w 1691640"/>
              <a:gd name="connsiteY1" fmla="*/ 845820 h 1691640"/>
              <a:gd name="connsiteX2" fmla="*/ 845820 w 1691640"/>
              <a:gd name="connsiteY2" fmla="*/ 1691640 h 1691640"/>
              <a:gd name="connsiteX3" fmla="*/ 0 w 1691640"/>
              <a:gd name="connsiteY3" fmla="*/ 845820 h 1691640"/>
              <a:gd name="connsiteX4" fmla="*/ 845820 w 1691640"/>
              <a:gd name="connsiteY4" fmla="*/ 0 h 169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1640" h="1691640">
                <a:moveTo>
                  <a:pt x="845820" y="0"/>
                </a:moveTo>
                <a:cubicBezTo>
                  <a:pt x="1312954" y="0"/>
                  <a:pt x="1691640" y="378686"/>
                  <a:pt x="1691640" y="845820"/>
                </a:cubicBezTo>
                <a:cubicBezTo>
                  <a:pt x="1691640" y="1312954"/>
                  <a:pt x="1312954" y="1691640"/>
                  <a:pt x="845820" y="1691640"/>
                </a:cubicBezTo>
                <a:cubicBezTo>
                  <a:pt x="378687" y="1691640"/>
                  <a:pt x="0" y="1312954"/>
                  <a:pt x="0" y="845820"/>
                </a:cubicBezTo>
                <a:cubicBezTo>
                  <a:pt x="0" y="378686"/>
                  <a:pt x="378687" y="0"/>
                  <a:pt x="84582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8E915F0-311A-4BDD-94EC-B0A3D6A3C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33788" y="2715337"/>
            <a:ext cx="2743200" cy="2743200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1371600 h 2743200"/>
              <a:gd name="connsiteX4" fmla="*/ 1371600 w 2743200"/>
              <a:gd name="connsiteY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7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cubicBezTo>
                  <a:pt x="614087" y="2743200"/>
                  <a:pt x="0" y="2129114"/>
                  <a:pt x="0" y="1371600"/>
                </a:cubicBezTo>
                <a:cubicBezTo>
                  <a:pt x="0" y="614087"/>
                  <a:pt x="614087" y="0"/>
                  <a:pt x="137160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EF1CD662-C732-41EB-A08A-EFB9E7EB8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8624" y="2"/>
            <a:ext cx="3913376" cy="3281569"/>
          </a:xfrm>
          <a:custGeom>
            <a:avLst/>
            <a:gdLst>
              <a:gd name="connsiteX0" fmla="*/ 267865 w 3913376"/>
              <a:gd name="connsiteY0" fmla="*/ 0 h 3281569"/>
              <a:gd name="connsiteX1" fmla="*/ 3913376 w 3913376"/>
              <a:gd name="connsiteY1" fmla="*/ 0 h 3281569"/>
              <a:gd name="connsiteX2" fmla="*/ 3913376 w 3913376"/>
              <a:gd name="connsiteY2" fmla="*/ 2499938 h 3281569"/>
              <a:gd name="connsiteX3" fmla="*/ 3794714 w 3913376"/>
              <a:gd name="connsiteY3" fmla="*/ 2630499 h 3281569"/>
              <a:gd name="connsiteX4" fmla="*/ 2222892 w 3913376"/>
              <a:gd name="connsiteY4" fmla="*/ 3281569 h 3281569"/>
              <a:gd name="connsiteX5" fmla="*/ 0 w 3913376"/>
              <a:gd name="connsiteY5" fmla="*/ 1058677 h 3281569"/>
              <a:gd name="connsiteX6" fmla="*/ 174686 w 3913376"/>
              <a:gd name="connsiteY6" fmla="*/ 193427 h 3281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9196" y="2550745"/>
            <a:ext cx="3072384" cy="3072384"/>
          </a:xfrm>
          <a:prstGeom prst="ellipse">
            <a:avLst/>
          </a:prstGeom>
          <a:solidFill>
            <a:srgbClr val="3F3F3F"/>
          </a:solidFill>
          <a:ln>
            <a:solidFill>
              <a:srgbClr val="3F3F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00930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640CCAE-325C-4DD0-BB26-38BF690F3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0935"/>
            <a:ext cx="1732108" cy="2175118"/>
          </a:xfrm>
          <a:custGeom>
            <a:avLst/>
            <a:gdLst>
              <a:gd name="connsiteX0" fmla="*/ 644549 w 1732108"/>
              <a:gd name="connsiteY0" fmla="*/ 0 h 2175118"/>
              <a:gd name="connsiteX1" fmla="*/ 1732108 w 1732108"/>
              <a:gd name="connsiteY1" fmla="*/ 1087559 h 2175118"/>
              <a:gd name="connsiteX2" fmla="*/ 644549 w 1732108"/>
              <a:gd name="connsiteY2" fmla="*/ 2175118 h 2175118"/>
              <a:gd name="connsiteX3" fmla="*/ 36485 w 1732108"/>
              <a:gd name="connsiteY3" fmla="*/ 1989380 h 2175118"/>
              <a:gd name="connsiteX4" fmla="*/ 0 w 1732108"/>
              <a:gd name="connsiteY4" fmla="*/ 1959278 h 2175118"/>
              <a:gd name="connsiteX5" fmla="*/ 0 w 1732108"/>
              <a:gd name="connsiteY5" fmla="*/ 215841 h 2175118"/>
              <a:gd name="connsiteX6" fmla="*/ 36485 w 1732108"/>
              <a:gd name="connsiteY6" fmla="*/ 185738 h 2175118"/>
              <a:gd name="connsiteX7" fmla="*/ 644549 w 1732108"/>
              <a:gd name="connsiteY7" fmla="*/ 0 h 2175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2108" h="2175118">
                <a:moveTo>
                  <a:pt x="644549" y="0"/>
                </a:moveTo>
                <a:cubicBezTo>
                  <a:pt x="1245191" y="0"/>
                  <a:pt x="1732108" y="486917"/>
                  <a:pt x="1732108" y="1087559"/>
                </a:cubicBezTo>
                <a:cubicBezTo>
                  <a:pt x="1732108" y="1688201"/>
                  <a:pt x="1245191" y="2175118"/>
                  <a:pt x="644549" y="2175118"/>
                </a:cubicBezTo>
                <a:cubicBezTo>
                  <a:pt x="419308" y="2175118"/>
                  <a:pt x="210060" y="2106646"/>
                  <a:pt x="36485" y="1989380"/>
                </a:cubicBezTo>
                <a:lnTo>
                  <a:pt x="0" y="1959278"/>
                </a:lnTo>
                <a:lnTo>
                  <a:pt x="0" y="215841"/>
                </a:lnTo>
                <a:lnTo>
                  <a:pt x="36485" y="185738"/>
                </a:lnTo>
                <a:cubicBezTo>
                  <a:pt x="210060" y="68473"/>
                  <a:pt x="419308" y="0"/>
                  <a:pt x="644549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9AC9A43-F5C5-4703-A0F0-78CBB9542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414950"/>
            <a:ext cx="1568092" cy="1847088"/>
          </a:xfrm>
          <a:custGeom>
            <a:avLst/>
            <a:gdLst>
              <a:gd name="connsiteX0" fmla="*/ 644548 w 1568092"/>
              <a:gd name="connsiteY0" fmla="*/ 0 h 1847088"/>
              <a:gd name="connsiteX1" fmla="*/ 1568092 w 1568092"/>
              <a:gd name="connsiteY1" fmla="*/ 923544 h 1847088"/>
              <a:gd name="connsiteX2" fmla="*/ 644548 w 1568092"/>
              <a:gd name="connsiteY2" fmla="*/ 1847088 h 1847088"/>
              <a:gd name="connsiteX3" fmla="*/ 128186 w 1568092"/>
              <a:gd name="connsiteY3" fmla="*/ 1689361 h 1847088"/>
              <a:gd name="connsiteX4" fmla="*/ 0 w 1568092"/>
              <a:gd name="connsiteY4" fmla="*/ 1583598 h 1847088"/>
              <a:gd name="connsiteX5" fmla="*/ 0 w 1568092"/>
              <a:gd name="connsiteY5" fmla="*/ 263490 h 1847088"/>
              <a:gd name="connsiteX6" fmla="*/ 128186 w 1568092"/>
              <a:gd name="connsiteY6" fmla="*/ 157727 h 1847088"/>
              <a:gd name="connsiteX7" fmla="*/ 644548 w 1568092"/>
              <a:gd name="connsiteY7" fmla="*/ 0 h 1847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68092" h="1847088">
                <a:moveTo>
                  <a:pt x="644548" y="0"/>
                </a:moveTo>
                <a:cubicBezTo>
                  <a:pt x="1154607" y="0"/>
                  <a:pt x="1568092" y="413485"/>
                  <a:pt x="1568092" y="923544"/>
                </a:cubicBezTo>
                <a:cubicBezTo>
                  <a:pt x="1568092" y="1433603"/>
                  <a:pt x="1154607" y="1847088"/>
                  <a:pt x="644548" y="1847088"/>
                </a:cubicBezTo>
                <a:cubicBezTo>
                  <a:pt x="453276" y="1847088"/>
                  <a:pt x="275584" y="1788942"/>
                  <a:pt x="128186" y="1689361"/>
                </a:cubicBezTo>
                <a:lnTo>
                  <a:pt x="0" y="1583598"/>
                </a:lnTo>
                <a:lnTo>
                  <a:pt x="0" y="263490"/>
                </a:lnTo>
                <a:lnTo>
                  <a:pt x="128186" y="157727"/>
                </a:lnTo>
                <a:cubicBezTo>
                  <a:pt x="275584" y="58147"/>
                  <a:pt x="453276" y="0"/>
                  <a:pt x="64454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Picture 9" descr="Marling School | Stroud">
            <a:extLst>
              <a:ext uri="{FF2B5EF4-FFF2-40B4-BE49-F238E27FC236}">
                <a16:creationId xmlns:a16="http://schemas.microsoft.com/office/drawing/2014/main" id="{B2A0E200-3C39-FE0D-2B5C-57DB12063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1924" y="90237"/>
            <a:ext cx="1244272" cy="1219692"/>
          </a:xfrm>
          <a:prstGeom prst="ellipse">
            <a:avLst/>
          </a:prstGeom>
        </p:spPr>
      </p:pic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BE28351C-7EEF-428E-9B7A-5CC84F3362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66382" y="4769538"/>
            <a:ext cx="3950208" cy="2088462"/>
          </a:xfrm>
          <a:custGeom>
            <a:avLst/>
            <a:gdLst>
              <a:gd name="connsiteX0" fmla="*/ 1975104 w 3950208"/>
              <a:gd name="connsiteY0" fmla="*/ 0 h 2088462"/>
              <a:gd name="connsiteX1" fmla="*/ 3950208 w 3950208"/>
              <a:gd name="connsiteY1" fmla="*/ 1975104 h 2088462"/>
              <a:gd name="connsiteX2" fmla="*/ 3944484 w 3950208"/>
              <a:gd name="connsiteY2" fmla="*/ 2088462 h 2088462"/>
              <a:gd name="connsiteX3" fmla="*/ 5724 w 3950208"/>
              <a:gd name="connsiteY3" fmla="*/ 2088462 h 2088462"/>
              <a:gd name="connsiteX4" fmla="*/ 0 w 3950208"/>
              <a:gd name="connsiteY4" fmla="*/ 1975104 h 2088462"/>
              <a:gd name="connsiteX5" fmla="*/ 1975104 w 3950208"/>
              <a:gd name="connsiteY5" fmla="*/ 0 h 2088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 descr="Stroud High School | Stroud">
            <a:extLst>
              <a:ext uri="{FF2B5EF4-FFF2-40B4-BE49-F238E27FC236}">
                <a16:creationId xmlns:a16="http://schemas.microsoft.com/office/drawing/2014/main" id="{F54EEAFC-7C8F-47ED-F2FA-603A3C1AC3D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872" t="5678" r="820" b="1818"/>
          <a:stretch>
            <a:fillRect/>
          </a:stretch>
        </p:blipFill>
        <p:spPr>
          <a:xfrm>
            <a:off x="10549959" y="658910"/>
            <a:ext cx="1637588" cy="1514039"/>
          </a:xfrm>
          <a:prstGeom prst="rect">
            <a:avLst/>
          </a:prstGeom>
        </p:spPr>
      </p:pic>
      <p:pic>
        <p:nvPicPr>
          <p:cNvPr id="4" name="Picture 3" descr="A logo of a company&#10;&#10;AI-generated content may be incorrect.">
            <a:extLst>
              <a:ext uri="{FF2B5EF4-FFF2-40B4-BE49-F238E27FC236}">
                <a16:creationId xmlns:a16="http://schemas.microsoft.com/office/drawing/2014/main" id="{B3043125-D486-F77B-65FE-E23DD65B77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4835" y="4433957"/>
            <a:ext cx="1605261" cy="1723496"/>
          </a:xfrm>
          <a:prstGeom prst="ellipse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51396D0-4EB1-54D9-7D3A-279FE64182EE}"/>
              </a:ext>
            </a:extLst>
          </p:cNvPr>
          <p:cNvSpPr/>
          <p:nvPr/>
        </p:nvSpPr>
        <p:spPr>
          <a:xfrm>
            <a:off x="5343595" y="92130"/>
            <a:ext cx="2561240" cy="2266421"/>
          </a:xfrm>
          <a:prstGeom prst="roundRect">
            <a:avLst/>
          </a:prstGeom>
          <a:solidFill>
            <a:srgbClr val="3F3F3F"/>
          </a:solidFill>
          <a:ln>
            <a:solidFill>
              <a:srgbClr val="3F3F3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1193FD2F-95C3-A0CA-2F24-34E0A1350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528" y="704632"/>
            <a:ext cx="8229843" cy="2020825"/>
          </a:xfrm>
          <a:noFill/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University of Oxford Taster – Thurs 12th Feb</a:t>
            </a:r>
          </a:p>
          <a:p>
            <a:r>
              <a:rPr lang="en-US" dirty="0"/>
              <a:t>Post-16 Evening –  Tues 12th May</a:t>
            </a:r>
          </a:p>
          <a:p>
            <a:r>
              <a:rPr lang="en-US" dirty="0"/>
              <a:t>Work Experience – w/c 8th June</a:t>
            </a:r>
          </a:p>
          <a:p>
            <a:r>
              <a:rPr lang="en-US" dirty="0"/>
              <a:t>Choice of college taster days in July</a:t>
            </a:r>
          </a:p>
          <a:p>
            <a:r>
              <a:rPr lang="en-US" dirty="0"/>
              <a:t>Assemblies in Year 11</a:t>
            </a:r>
          </a:p>
          <a:p>
            <a:r>
              <a:rPr lang="en-US" dirty="0"/>
              <a:t>1:1 appointments with our careers adviser</a:t>
            </a:r>
          </a:p>
          <a:p>
            <a:r>
              <a:rPr lang="en-US" dirty="0"/>
              <a:t>Life After TK Event –  September 2026</a:t>
            </a: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0B0DBC8-B5F0-40AE-A3D3-BCD504119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9416" y="4131546"/>
            <a:ext cx="3178912" cy="2726454"/>
          </a:xfrm>
          <a:custGeom>
            <a:avLst/>
            <a:gdLst>
              <a:gd name="connsiteX0" fmla="*/ 1837818 w 3178912"/>
              <a:gd name="connsiteY0" fmla="*/ 0 h 2726454"/>
              <a:gd name="connsiteX1" fmla="*/ 3137352 w 3178912"/>
              <a:gd name="connsiteY1" fmla="*/ 538285 h 2726454"/>
              <a:gd name="connsiteX2" fmla="*/ 3178912 w 3178912"/>
              <a:gd name="connsiteY2" fmla="*/ 584013 h 2726454"/>
              <a:gd name="connsiteX3" fmla="*/ 3178912 w 3178912"/>
              <a:gd name="connsiteY3" fmla="*/ 2726454 h 2726454"/>
              <a:gd name="connsiteX4" fmla="*/ 229483 w 3178912"/>
              <a:gd name="connsiteY4" fmla="*/ 2726454 h 2726454"/>
              <a:gd name="connsiteX5" fmla="*/ 221815 w 3178912"/>
              <a:gd name="connsiteY5" fmla="*/ 2713832 h 2726454"/>
              <a:gd name="connsiteX6" fmla="*/ 0 w 3178912"/>
              <a:gd name="connsiteY6" fmla="*/ 1837818 h 2726454"/>
              <a:gd name="connsiteX7" fmla="*/ 1837818 w 3178912"/>
              <a:gd name="connsiteY7" fmla="*/ 0 h 2726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File:Hartpury logo.png - Wikipedia">
            <a:extLst>
              <a:ext uri="{FF2B5EF4-FFF2-40B4-BE49-F238E27FC236}">
                <a16:creationId xmlns:a16="http://schemas.microsoft.com/office/drawing/2014/main" id="{F7B64AB9-80C9-B465-1566-EAE86A303E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59433" y="5310068"/>
            <a:ext cx="1664575" cy="1675609"/>
          </a:xfrm>
          <a:prstGeom prst="ellipse">
            <a:avLst/>
          </a:prstGeom>
        </p:spPr>
      </p:pic>
      <p:pic>
        <p:nvPicPr>
          <p:cNvPr id="6" name="Picture 5" descr="Gloucestershire College Login">
            <a:extLst>
              <a:ext uri="{FF2B5EF4-FFF2-40B4-BE49-F238E27FC236}">
                <a16:creationId xmlns:a16="http://schemas.microsoft.com/office/drawing/2014/main" id="{D8BFCDCF-F2EF-4778-12AF-6815FFEB40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8303" y="5638132"/>
            <a:ext cx="2616869" cy="1102894"/>
          </a:xfrm>
          <a:prstGeom prst="rect">
            <a:avLst/>
          </a:prstGeom>
        </p:spPr>
      </p:pic>
      <p:pic>
        <p:nvPicPr>
          <p:cNvPr id="3" name="Picture 2" descr="Cirencester College – Sixth Form College">
            <a:extLst>
              <a:ext uri="{FF2B5EF4-FFF2-40B4-BE49-F238E27FC236}">
                <a16:creationId xmlns:a16="http://schemas.microsoft.com/office/drawing/2014/main" id="{6BE2C55B-A499-D4CF-AE3A-30229F75F44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-180" t="-2175" r="2752" b="1662"/>
          <a:stretch>
            <a:fillRect/>
          </a:stretch>
        </p:blipFill>
        <p:spPr>
          <a:xfrm>
            <a:off x="10506672" y="4586480"/>
            <a:ext cx="1644834" cy="1568487"/>
          </a:xfrm>
          <a:prstGeom prst="rect">
            <a:avLst/>
          </a:prstGeom>
        </p:spPr>
      </p:pic>
      <p:pic>
        <p:nvPicPr>
          <p:cNvPr id="7" name="Picture 6" descr="Archway School Careers ...">
            <a:extLst>
              <a:ext uri="{FF2B5EF4-FFF2-40B4-BE49-F238E27FC236}">
                <a16:creationId xmlns:a16="http://schemas.microsoft.com/office/drawing/2014/main" id="{B4520A6F-815D-788B-BF96-0C1DF5E61CE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734" r="852" b="2903"/>
          <a:stretch>
            <a:fillRect/>
          </a:stretch>
        </p:blipFill>
        <p:spPr>
          <a:xfrm>
            <a:off x="9302332" y="1707095"/>
            <a:ext cx="1183800" cy="99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019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ifrog-green-logo-600px.png - LeAF Studio">
            <a:extLst>
              <a:ext uri="{FF2B5EF4-FFF2-40B4-BE49-F238E27FC236}">
                <a16:creationId xmlns:a16="http://schemas.microsoft.com/office/drawing/2014/main" id="{F9EF2060-A9CA-A607-A6DF-A568BFB4B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10466" y="-851779"/>
            <a:ext cx="5571067" cy="5571067"/>
          </a:xfrm>
          <a:prstGeom prst="rect">
            <a:avLst/>
          </a:prstGeom>
        </p:spPr>
      </p:pic>
      <p:pic>
        <p:nvPicPr>
          <p:cNvPr id="5" name="Picture 4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7B0F8A73-05F6-1671-A147-87894A293B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2322" y="3282622"/>
            <a:ext cx="12969814" cy="305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0729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EE3B8-DA98-C01D-AD98-61180E5BF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502" y="626712"/>
            <a:ext cx="3697819" cy="55975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kern="1200">
                <a:latin typeface="+mj-lt"/>
                <a:ea typeface="+mj-ea"/>
                <a:cs typeface="+mj-cs"/>
              </a:rPr>
              <a:t>Signing up </a:t>
            </a:r>
            <a:br>
              <a:rPr lang="en-US" sz="5400"/>
            </a:br>
            <a:r>
              <a:rPr lang="en-US" sz="5400" kern="1200">
                <a:latin typeface="+mj-lt"/>
                <a:ea typeface="+mj-ea"/>
                <a:cs typeface="+mj-cs"/>
              </a:rPr>
              <a:t>to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Unifrog</a:t>
            </a:r>
            <a:br>
              <a:rPr lang="en-US" sz="5400" kern="1200"/>
            </a:br>
            <a:br>
              <a:rPr lang="en-US" sz="5400" kern="1200"/>
            </a:br>
            <a:endParaRPr lang="en-US" sz="5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6AE2753C-CA4B-5929-E7F1-96E660F711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23036" y="385654"/>
            <a:ext cx="7500288" cy="32838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343264-918D-43D5-E722-9CF37F54DE5B}"/>
              </a:ext>
            </a:extLst>
          </p:cNvPr>
          <p:cNvSpPr txBox="1"/>
          <p:nvPr/>
        </p:nvSpPr>
        <p:spPr>
          <a:xfrm>
            <a:off x="4428519" y="3669689"/>
            <a:ext cx="7600130" cy="268437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baseline="0"/>
              <a:t>Quizzes to help with post-16 choices</a:t>
            </a:r>
            <a:endParaRPr lang="en-US" sz="3200"/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baseline="0"/>
              <a:t>Application and CV </a:t>
            </a:r>
            <a:r>
              <a:rPr lang="en-US" sz="3200"/>
              <a:t>writing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/>
              <a:t>Parent</a:t>
            </a:r>
            <a:r>
              <a:rPr lang="en-US" sz="3200" b="0" i="0" u="none" strike="noStrike" baseline="0"/>
              <a:t> </a:t>
            </a:r>
            <a:r>
              <a:rPr lang="en-US" sz="3200"/>
              <a:t>guides</a:t>
            </a:r>
            <a:r>
              <a:rPr lang="en-US" sz="3200" b="0" i="0" u="none" strike="noStrike" baseline="0"/>
              <a:t> to</a:t>
            </a:r>
            <a:r>
              <a:rPr lang="en-US" sz="3200"/>
              <a:t> qualifications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/>
              <a:t>Apprenticeship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/>
              <a:t>Weekly summary emails</a:t>
            </a:r>
          </a:p>
        </p:txBody>
      </p:sp>
      <p:pic>
        <p:nvPicPr>
          <p:cNvPr id="8" name="Picture 7" descr="Unifrog | Windsor Sixth Form">
            <a:extLst>
              <a:ext uri="{FF2B5EF4-FFF2-40B4-BE49-F238E27FC236}">
                <a16:creationId xmlns:a16="http://schemas.microsoft.com/office/drawing/2014/main" id="{6D7EFB19-919F-38DF-07B7-7AFFB0DA8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797" y="3973902"/>
            <a:ext cx="3692104" cy="144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06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logo with a feather and a letter l&#10;&#10;AI-generated content may be incorrect.">
            <a:extLst>
              <a:ext uri="{FF2B5EF4-FFF2-40B4-BE49-F238E27FC236}">
                <a16:creationId xmlns:a16="http://schemas.microsoft.com/office/drawing/2014/main" id="{0BE7196C-8B7A-955B-D1A4-E90CC7A300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094" r="510" b="-588"/>
          <a:stretch>
            <a:fillRect/>
          </a:stretch>
        </p:blipFill>
        <p:spPr>
          <a:xfrm>
            <a:off x="1259416" y="3613975"/>
            <a:ext cx="2421029" cy="2640106"/>
          </a:xfrm>
          <a:prstGeom prst="rect">
            <a:avLst/>
          </a:prstGeom>
        </p:spPr>
      </p:pic>
      <p:pic>
        <p:nvPicPr>
          <p:cNvPr id="4" name="Picture 3" descr="A red shield with a book and a white letter&#10;&#10;AI-generated content may be incorrect.">
            <a:extLst>
              <a:ext uri="{FF2B5EF4-FFF2-40B4-BE49-F238E27FC236}">
                <a16:creationId xmlns:a16="http://schemas.microsoft.com/office/drawing/2014/main" id="{011D4B06-84F7-FBBF-E5A6-29570610FA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1" b="-712"/>
          <a:stretch>
            <a:fillRect/>
          </a:stretch>
        </p:blipFill>
        <p:spPr>
          <a:xfrm>
            <a:off x="1255024" y="399796"/>
            <a:ext cx="2425591" cy="2643363"/>
          </a:xfrm>
          <a:prstGeom prst="rect">
            <a:avLst/>
          </a:prstGeom>
        </p:spPr>
      </p:pic>
      <p:pic>
        <p:nvPicPr>
          <p:cNvPr id="12" name="Picture 11" descr="A blue shield with a cow head and a letter j&#10;&#10;AI-generated content may be incorrect.">
            <a:extLst>
              <a:ext uri="{FF2B5EF4-FFF2-40B4-BE49-F238E27FC236}">
                <a16:creationId xmlns:a16="http://schemas.microsoft.com/office/drawing/2014/main" id="{AF4F6955-7DFC-EF5D-6083-55443C0D119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1" r="690" b="2103"/>
          <a:stretch>
            <a:fillRect/>
          </a:stretch>
        </p:blipFill>
        <p:spPr>
          <a:xfrm>
            <a:off x="8744404" y="397467"/>
            <a:ext cx="2337970" cy="2597625"/>
          </a:xfrm>
          <a:prstGeom prst="rect">
            <a:avLst/>
          </a:prstGeom>
        </p:spPr>
      </p:pic>
      <p:pic>
        <p:nvPicPr>
          <p:cNvPr id="13" name="Picture 12" descr="A green shield with a crown and letter m&#10;&#10;AI-generated content may be incorrect.">
            <a:extLst>
              <a:ext uri="{FF2B5EF4-FFF2-40B4-BE49-F238E27FC236}">
                <a16:creationId xmlns:a16="http://schemas.microsoft.com/office/drawing/2014/main" id="{E6280611-1ABF-4784-ECAB-DBED47C57CC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90" r="3604" b="-1639"/>
          <a:stretch>
            <a:fillRect/>
          </a:stretch>
        </p:blipFill>
        <p:spPr>
          <a:xfrm>
            <a:off x="4872763" y="3418835"/>
            <a:ext cx="2433361" cy="2829017"/>
          </a:xfrm>
          <a:prstGeom prst="rect">
            <a:avLst/>
          </a:prstGeom>
        </p:spPr>
      </p:pic>
      <p:pic>
        <p:nvPicPr>
          <p:cNvPr id="14" name="Picture 13" descr="A yellow shield with a white airplane and a w&#10;&#10;AI-generated content may be incorrect.">
            <a:extLst>
              <a:ext uri="{FF2B5EF4-FFF2-40B4-BE49-F238E27FC236}">
                <a16:creationId xmlns:a16="http://schemas.microsoft.com/office/drawing/2014/main" id="{D1C385C9-E405-31CE-D864-9E95C698338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9261" t="404" r="5519" b="985"/>
          <a:stretch>
            <a:fillRect/>
          </a:stretch>
        </p:blipFill>
        <p:spPr>
          <a:xfrm>
            <a:off x="8746767" y="3424183"/>
            <a:ext cx="2333901" cy="259305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BEC2221-290A-6EC5-5AC3-4222C1BB6075}"/>
              </a:ext>
            </a:extLst>
          </p:cNvPr>
          <p:cNvSpPr txBox="1"/>
          <p:nvPr/>
        </p:nvSpPr>
        <p:spPr>
          <a:xfrm>
            <a:off x="3729907" y="1064144"/>
            <a:ext cx="500147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 dirty="0">
                <a:latin typeface="Aptos Display"/>
              </a:rPr>
              <a:t>HOUSE COMPETITIONS</a:t>
            </a:r>
          </a:p>
        </p:txBody>
      </p:sp>
      <p:pic>
        <p:nvPicPr>
          <p:cNvPr id="16" name="Picture 15" descr="A chart with numbers and text&#10;&#10;AI-generated content may be incorrect.">
            <a:extLst>
              <a:ext uri="{FF2B5EF4-FFF2-40B4-BE49-F238E27FC236}">
                <a16:creationId xmlns:a16="http://schemas.microsoft.com/office/drawing/2014/main" id="{A7348C4F-1250-B097-6428-916CA4484A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6161" y="386931"/>
            <a:ext cx="11645299" cy="588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2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A3CC463-F933-4AC4-86E1-5AC14B0C3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25D2DB-A12A-44DB-B00E-F4D622329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FFBE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7E7877-F64E-4EEA-B778-138031EFF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FFBE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DD6C4F3-70FD-4F13-919C-702EE4886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0596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Enrichment Activities - William Morris ...">
            <a:extLst>
              <a:ext uri="{FF2B5EF4-FFF2-40B4-BE49-F238E27FC236}">
                <a16:creationId xmlns:a16="http://schemas.microsoft.com/office/drawing/2014/main" id="{9900124E-6999-7E1B-9E5F-0ADE27DCBC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976" b="14914"/>
          <a:stretch>
            <a:fillRect/>
          </a:stretch>
        </p:blipFill>
        <p:spPr>
          <a:xfrm>
            <a:off x="5144764" y="649082"/>
            <a:ext cx="6410084" cy="5401367"/>
          </a:xfrm>
          <a:prstGeom prst="rect">
            <a:avLst/>
          </a:prstGeom>
        </p:spPr>
      </p:pic>
      <p:pic>
        <p:nvPicPr>
          <p:cNvPr id="4" name="Picture 3" descr="Duke of Edinburgh | Oldbury Wells">
            <a:extLst>
              <a:ext uri="{FF2B5EF4-FFF2-40B4-BE49-F238E27FC236}">
                <a16:creationId xmlns:a16="http://schemas.microsoft.com/office/drawing/2014/main" id="{F60C2BB9-3F90-A2AB-C6FF-D5E1E6A69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6669" y="629322"/>
            <a:ext cx="2486705" cy="2475653"/>
          </a:xfrm>
          <a:prstGeom prst="rect">
            <a:avLst/>
          </a:prstGeom>
        </p:spPr>
      </p:pic>
      <p:pic>
        <p:nvPicPr>
          <p:cNvPr id="2" name="Picture 1" descr="A qr code on a purple background&#10;&#10;AI-generated content may be incorrect.">
            <a:extLst>
              <a:ext uri="{FF2B5EF4-FFF2-40B4-BE49-F238E27FC236}">
                <a16:creationId xmlns:a16="http://schemas.microsoft.com/office/drawing/2014/main" id="{EE43DB3F-CA30-C12F-C1E1-ED909C5417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090" y="3617885"/>
            <a:ext cx="3305176" cy="277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5658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alarm clock with a note on it&#10;&#10;Description automatically generated">
            <a:extLst>
              <a:ext uri="{FF2B5EF4-FFF2-40B4-BE49-F238E27FC236}">
                <a16:creationId xmlns:a16="http://schemas.microsoft.com/office/drawing/2014/main" id="{3F222297-AE4F-8036-EA00-ACA3460491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r="27481" b="806"/>
          <a:stretch>
            <a:fillRect/>
          </a:stretch>
        </p:blipFill>
        <p:spPr>
          <a:xfrm>
            <a:off x="1002901" y="1709371"/>
            <a:ext cx="4100297" cy="3530485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Seneca Learning – The Food Teachers Centre">
            <a:extLst>
              <a:ext uri="{FF2B5EF4-FFF2-40B4-BE49-F238E27FC236}">
                <a16:creationId xmlns:a16="http://schemas.microsoft.com/office/drawing/2014/main" id="{2368F2AF-B952-640E-0A5B-D98705D3D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3992" y="4133849"/>
            <a:ext cx="2738168" cy="1580791"/>
          </a:xfrm>
          <a:prstGeom prst="rect">
            <a:avLst/>
          </a:prstGeom>
        </p:spPr>
      </p:pic>
      <p:pic>
        <p:nvPicPr>
          <p:cNvPr id="5" name="Picture 4" descr="Sparx Maths - Smestow Academy">
            <a:extLst>
              <a:ext uri="{FF2B5EF4-FFF2-40B4-BE49-F238E27FC236}">
                <a16:creationId xmlns:a16="http://schemas.microsoft.com/office/drawing/2014/main" id="{B88E26A6-82C3-E6FB-4A9C-308D72B290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4956" y="725788"/>
            <a:ext cx="3171825" cy="1438275"/>
          </a:xfrm>
          <a:prstGeom prst="rect">
            <a:avLst/>
          </a:prstGeom>
        </p:spPr>
      </p:pic>
      <p:pic>
        <p:nvPicPr>
          <p:cNvPr id="6" name="Picture 5" descr="Carousel | Teach smarter, learn better">
            <a:extLst>
              <a:ext uri="{FF2B5EF4-FFF2-40B4-BE49-F238E27FC236}">
                <a16:creationId xmlns:a16="http://schemas.microsoft.com/office/drawing/2014/main" id="{4C2E0256-27C9-4AC1-BFB6-AE08CC573E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6393" y="2470480"/>
            <a:ext cx="30289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6874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BF8306F-604B-3CE4-A8B4-46F1B8688C55}"/>
              </a:ext>
            </a:extLst>
          </p:cNvPr>
          <p:cNvSpPr/>
          <p:nvPr/>
        </p:nvSpPr>
        <p:spPr>
          <a:xfrm>
            <a:off x="169654" y="220932"/>
            <a:ext cx="11685437" cy="6426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Wellbeing &amp; Pastoral Care">
            <a:extLst>
              <a:ext uri="{FF2B5EF4-FFF2-40B4-BE49-F238E27FC236}">
                <a16:creationId xmlns:a16="http://schemas.microsoft.com/office/drawing/2014/main" id="{EC54C675-9231-0C2A-549E-FBCDC9B4291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4000"/>
          </a:blip>
          <a:stretch>
            <a:fillRect/>
          </a:stretch>
        </p:blipFill>
        <p:spPr>
          <a:xfrm>
            <a:off x="167139" y="227881"/>
            <a:ext cx="11742707" cy="65316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38179F-4F14-F4E3-53E7-7D94ECBDF613}"/>
              </a:ext>
            </a:extLst>
          </p:cNvPr>
          <p:cNvSpPr txBox="1"/>
          <p:nvPr/>
        </p:nvSpPr>
        <p:spPr>
          <a:xfrm>
            <a:off x="1201468" y="179238"/>
            <a:ext cx="97790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/>
              <a:t>PASTORAL SUPPORT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ABE229-98B5-DBC0-5FD3-8A89D9C7F63A}"/>
              </a:ext>
            </a:extLst>
          </p:cNvPr>
          <p:cNvSpPr txBox="1"/>
          <p:nvPr/>
        </p:nvSpPr>
        <p:spPr>
          <a:xfrm>
            <a:off x="431800" y="901940"/>
            <a:ext cx="11201400" cy="56938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 dirty="0"/>
              <a:t>Carpenter (10CSJC)</a:t>
            </a:r>
            <a:endParaRPr lang="en-US" b="1"/>
          </a:p>
          <a:p>
            <a:pPr algn="ctr"/>
            <a:r>
              <a:rPr lang="en-US" sz="2600" b="1" err="1"/>
              <a:t>Mr</a:t>
            </a:r>
            <a:r>
              <a:rPr lang="en-US" sz="2600" b="1" dirty="0"/>
              <a:t> S Cook – </a:t>
            </a:r>
            <a:r>
              <a:rPr lang="en-US" sz="2600" b="1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scook@thomaskeble.gloucs.sch.uk</a:t>
            </a:r>
          </a:p>
          <a:p>
            <a:pPr algn="ctr"/>
            <a:endParaRPr lang="en-US" sz="2600" b="1" dirty="0"/>
          </a:p>
          <a:p>
            <a:pPr algn="ctr"/>
            <a:r>
              <a:rPr lang="en-US" sz="2600" b="1" dirty="0"/>
              <a:t>Jenner (10JAC) </a:t>
            </a:r>
            <a:endParaRPr lang="en-US" b="1"/>
          </a:p>
          <a:p>
            <a:pPr algn="ctr"/>
            <a:r>
              <a:rPr lang="en-US" sz="2600" b="1" dirty="0"/>
              <a:t>Miss A Cole – </a:t>
            </a:r>
            <a:r>
              <a:rPr lang="en-US" sz="2600" b="1" dirty="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acole@thomaskeble.gloucs.sch.uk</a:t>
            </a:r>
            <a:r>
              <a:rPr lang="en-US" sz="2600" b="1" dirty="0">
                <a:solidFill>
                  <a:srgbClr val="0070C0"/>
                </a:solidFill>
              </a:rPr>
              <a:t> </a:t>
            </a:r>
            <a:endParaRPr lang="en-US" b="1">
              <a:solidFill>
                <a:srgbClr val="0070C0"/>
              </a:solidFill>
            </a:endParaRPr>
          </a:p>
          <a:p>
            <a:pPr algn="ctr"/>
            <a:endParaRPr lang="en-US" sz="2600" b="1" dirty="0"/>
          </a:p>
          <a:p>
            <a:pPr algn="ctr"/>
            <a:r>
              <a:rPr lang="en-US" sz="2600" b="1" dirty="0"/>
              <a:t>Lee (10LGP) </a:t>
            </a:r>
            <a:endParaRPr lang="en-US" b="1"/>
          </a:p>
          <a:p>
            <a:pPr algn="ctr"/>
            <a:r>
              <a:rPr lang="en-US" sz="2600" b="1" err="1"/>
              <a:t>Mr</a:t>
            </a:r>
            <a:r>
              <a:rPr lang="en-US" sz="2600" b="1" dirty="0"/>
              <a:t> G Price – </a:t>
            </a:r>
            <a:r>
              <a:rPr lang="en-US" sz="2600" b="1" dirty="0">
                <a:solidFill>
                  <a:srgbClr val="0070C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glprice@thomaskeble.gloucs.sch.uk</a:t>
            </a:r>
            <a:r>
              <a:rPr lang="en-US" sz="2600" b="1" dirty="0">
                <a:solidFill>
                  <a:srgbClr val="0070C0"/>
                </a:solidFill>
              </a:rPr>
              <a:t> </a:t>
            </a:r>
            <a:endParaRPr lang="en-US" b="1">
              <a:solidFill>
                <a:srgbClr val="0070C0"/>
              </a:solidFill>
            </a:endParaRPr>
          </a:p>
          <a:p>
            <a:pPr algn="ctr"/>
            <a:endParaRPr lang="en-US" sz="2600" b="1" dirty="0"/>
          </a:p>
          <a:p>
            <a:pPr algn="ctr"/>
            <a:r>
              <a:rPr lang="en-US" sz="2600" b="1" dirty="0"/>
              <a:t>Mercia (10MMB) </a:t>
            </a:r>
            <a:endParaRPr lang="en-US" b="1"/>
          </a:p>
          <a:p>
            <a:pPr algn="ctr"/>
            <a:r>
              <a:rPr lang="en-US" sz="2600" b="1" dirty="0"/>
              <a:t>Miss M Beggan – </a:t>
            </a:r>
            <a:r>
              <a:rPr lang="en-US" sz="2600" b="1" dirty="0">
                <a:solidFill>
                  <a:srgbClr val="0070C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mbeggan@thomaskeble.gloucs.sch.uk</a:t>
            </a:r>
            <a:r>
              <a:rPr lang="en-US" sz="2600" b="1" dirty="0">
                <a:solidFill>
                  <a:srgbClr val="0070C0"/>
                </a:solidFill>
              </a:rPr>
              <a:t> </a:t>
            </a:r>
            <a:endParaRPr lang="en-US" b="1">
              <a:solidFill>
                <a:srgbClr val="0070C0"/>
              </a:solidFill>
            </a:endParaRPr>
          </a:p>
          <a:p>
            <a:pPr algn="ctr"/>
            <a:endParaRPr lang="en-US" sz="2600" b="1" dirty="0"/>
          </a:p>
          <a:p>
            <a:pPr algn="ctr"/>
            <a:r>
              <a:rPr lang="en-US" sz="2600" b="1" dirty="0"/>
              <a:t>Whittle (10WJLH) </a:t>
            </a:r>
            <a:endParaRPr lang="en-US" b="1" dirty="0"/>
          </a:p>
          <a:p>
            <a:pPr algn="ctr"/>
            <a:r>
              <a:rPr lang="en-US" sz="2600" b="1" dirty="0" err="1"/>
              <a:t>Mrs</a:t>
            </a:r>
            <a:r>
              <a:rPr lang="en-US" sz="2600" b="1" dirty="0"/>
              <a:t> J Haynes – </a:t>
            </a:r>
            <a:r>
              <a:rPr lang="en-US" sz="2600" b="1" dirty="0">
                <a:solidFill>
                  <a:srgbClr val="0070C0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jhaynes@thomaskeble.gloucs.sch.uk</a:t>
            </a:r>
            <a:r>
              <a:rPr lang="en-US" sz="2600" b="1" dirty="0">
                <a:solidFill>
                  <a:srgbClr val="0070C0"/>
                </a:solidFill>
              </a:rPr>
              <a:t> </a:t>
            </a:r>
            <a:endParaRPr lang="en-US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0911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ock market will be heading in 2026">
            <a:extLst>
              <a:ext uri="{FF2B5EF4-FFF2-40B4-BE49-F238E27FC236}">
                <a16:creationId xmlns:a16="http://schemas.microsoft.com/office/drawing/2014/main" id="{52769EAA-0022-41F0-906F-46106AAF1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" y="-4678"/>
            <a:ext cx="12188657" cy="69341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5F9B08D-EFE9-C014-150D-82B63315E04F}"/>
              </a:ext>
            </a:extLst>
          </p:cNvPr>
          <p:cNvSpPr txBox="1"/>
          <p:nvPr/>
        </p:nvSpPr>
        <p:spPr>
          <a:xfrm>
            <a:off x="6268453" y="9359"/>
            <a:ext cx="5914188" cy="38297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Mock exams </a:t>
            </a:r>
            <a:endParaRPr lang="en-US" sz="3600" b="1" dirty="0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Mock results day</a:t>
            </a:r>
            <a:endParaRPr lang="en-US" sz="3600" b="1" dirty="0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Leavers' Assembly </a:t>
            </a:r>
            <a:endParaRPr lang="en-US" sz="3600" b="1" dirty="0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Shirt Signing on Leavers' Day</a:t>
            </a:r>
            <a:endParaRPr lang="en-US" sz="3600" b="1" dirty="0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Yearbooks &amp; Leavers' Hoodies</a:t>
            </a:r>
            <a:endParaRPr lang="en-US" sz="3600" b="1" dirty="0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GCSE exams</a:t>
            </a:r>
            <a:endParaRPr lang="en-US" sz="3600" b="1" dirty="0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 dirty="0">
                <a:solidFill>
                  <a:schemeClr val="bg1"/>
                </a:solidFill>
              </a:rPr>
              <a:t>Prom </a:t>
            </a:r>
            <a:endParaRPr lang="en-US" sz="3600" b="1">
              <a:solidFill>
                <a:schemeClr val="bg1"/>
              </a:solidFill>
            </a:endParaRPr>
          </a:p>
          <a:p>
            <a:pPr marL="457200" indent="-457200">
              <a:buFont typeface="Calibri"/>
              <a:buChar char="-"/>
            </a:pPr>
            <a:r>
              <a:rPr lang="en-US" sz="2800" b="1">
                <a:solidFill>
                  <a:schemeClr val="bg1"/>
                </a:solidFill>
              </a:rPr>
              <a:t>GCSE Results Day</a:t>
            </a:r>
            <a:endParaRPr lang="en-US" sz="3600" b="1">
              <a:solidFill>
                <a:schemeClr val="bg1"/>
              </a:solidFill>
            </a:endParaRPr>
          </a:p>
          <a:p>
            <a:pPr marL="285750" indent="-285750">
              <a:buFont typeface="Calibri"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82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D194741DE6874F95A84CC9700CB85A" ma:contentTypeVersion="19" ma:contentTypeDescription="Create a new document." ma:contentTypeScope="" ma:versionID="bee150a2c9105cf7a54c932e15a85abb">
  <xsd:schema xmlns:xsd="http://www.w3.org/2001/XMLSchema" xmlns:xs="http://www.w3.org/2001/XMLSchema" xmlns:p="http://schemas.microsoft.com/office/2006/metadata/properties" xmlns:ns3="32ce43b1-682f-442e-aa6f-17222e390a70" xmlns:ns4="8c0c5efc-9dd7-4aed-bf83-a94f8b7dae65" targetNamespace="http://schemas.microsoft.com/office/2006/metadata/properties" ma:root="true" ma:fieldsID="b0926e21ea9aaf4478b80015dfdbfc76" ns3:_="" ns4:_="">
    <xsd:import namespace="32ce43b1-682f-442e-aa6f-17222e390a70"/>
    <xsd:import namespace="8c0c5efc-9dd7-4aed-bf83-a94f8b7dae6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_activity" minOccurs="0"/>
                <xsd:element ref="ns3:MediaLengthInSeconds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e43b1-682f-442e-aa6f-17222e390a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0c5efc-9dd7-4aed-bf83-a94f8b7dae6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2ce43b1-682f-442e-aa6f-17222e390a7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A5D283-8F85-4B4E-9F3F-C0F1343A53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ce43b1-682f-442e-aa6f-17222e390a70"/>
    <ds:schemaRef ds:uri="8c0c5efc-9dd7-4aed-bf83-a94f8b7dae6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02EA75-75FA-4C53-837F-3041BD81AFCA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8c0c5efc-9dd7-4aed-bf83-a94f8b7dae65"/>
    <ds:schemaRef ds:uri="http://purl.org/dc/terms/"/>
    <ds:schemaRef ds:uri="http://schemas.openxmlformats.org/package/2006/metadata/core-properties"/>
    <ds:schemaRef ds:uri="http://purl.org/dc/dcmitype/"/>
    <ds:schemaRef ds:uri="32ce43b1-682f-442e-aa6f-17222e390a70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6CC5790-8529-4C38-BD35-87972F0710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1037</TotalTime>
  <Words>736</Words>
  <Application>Microsoft Office PowerPoint</Application>
  <PresentationFormat>Widescreen</PresentationFormat>
  <Paragraphs>248</Paragraphs>
  <Slides>35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20th April:  Exam fortnight starts</vt:lpstr>
      <vt:lpstr>Year 10</vt:lpstr>
      <vt:lpstr>PowerPoint Presentation</vt:lpstr>
      <vt:lpstr>PowerPoint Presentation</vt:lpstr>
      <vt:lpstr>PowerPoint Presentation</vt:lpstr>
      <vt:lpstr>PowerPoint Presentation</vt:lpstr>
      <vt:lpstr>Signing up  to Unifrog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Shaw</dc:creator>
  <cp:lastModifiedBy>S Shaw</cp:lastModifiedBy>
  <cp:revision>400</cp:revision>
  <cp:lastPrinted>2025-09-10T11:29:25Z</cp:lastPrinted>
  <dcterms:created xsi:type="dcterms:W3CDTF">2025-09-07T18:36:17Z</dcterms:created>
  <dcterms:modified xsi:type="dcterms:W3CDTF">2025-11-25T11:16:15Z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0x010100CCD194741DE6874F95A84CC9700CB85A</vt:lpwstr>
  </property>
</Properties>
</file>