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 id="2147483721" r:id="rId5"/>
    <p:sldMasterId id="2147483733" r:id="rId6"/>
  </p:sldMasterIdLst>
  <p:notesMasterIdLst>
    <p:notesMasterId r:id="rId55"/>
  </p:notesMasterIdLst>
  <p:handoutMasterIdLst>
    <p:handoutMasterId r:id="rId56"/>
  </p:handoutMasterIdLst>
  <p:sldIdLst>
    <p:sldId id="276" r:id="rId7"/>
    <p:sldId id="262" r:id="rId8"/>
    <p:sldId id="272" r:id="rId9"/>
    <p:sldId id="292" r:id="rId10"/>
    <p:sldId id="274" r:id="rId11"/>
    <p:sldId id="264" r:id="rId12"/>
    <p:sldId id="265" r:id="rId13"/>
    <p:sldId id="266" r:id="rId14"/>
    <p:sldId id="257" r:id="rId15"/>
    <p:sldId id="259" r:id="rId16"/>
    <p:sldId id="351" r:id="rId17"/>
    <p:sldId id="282" r:id="rId18"/>
    <p:sldId id="280" r:id="rId19"/>
    <p:sldId id="352" r:id="rId20"/>
    <p:sldId id="353" r:id="rId21"/>
    <p:sldId id="361" r:id="rId22"/>
    <p:sldId id="329" r:id="rId23"/>
    <p:sldId id="330" r:id="rId24"/>
    <p:sldId id="331" r:id="rId25"/>
    <p:sldId id="363" r:id="rId26"/>
    <p:sldId id="2036" r:id="rId27"/>
    <p:sldId id="349" r:id="rId28"/>
    <p:sldId id="365" r:id="rId29"/>
    <p:sldId id="338" r:id="rId30"/>
    <p:sldId id="341" r:id="rId31"/>
    <p:sldId id="342" r:id="rId32"/>
    <p:sldId id="343" r:id="rId33"/>
    <p:sldId id="344" r:id="rId34"/>
    <p:sldId id="345" r:id="rId35"/>
    <p:sldId id="357" r:id="rId36"/>
    <p:sldId id="359" r:id="rId37"/>
    <p:sldId id="283" r:id="rId38"/>
    <p:sldId id="354" r:id="rId39"/>
    <p:sldId id="284" r:id="rId40"/>
    <p:sldId id="355" r:id="rId41"/>
    <p:sldId id="285" r:id="rId42"/>
    <p:sldId id="286" r:id="rId43"/>
    <p:sldId id="281" r:id="rId44"/>
    <p:sldId id="287" r:id="rId45"/>
    <p:sldId id="288" r:id="rId46"/>
    <p:sldId id="290" r:id="rId47"/>
    <p:sldId id="321" r:id="rId48"/>
    <p:sldId id="2031" r:id="rId49"/>
    <p:sldId id="2032" r:id="rId50"/>
    <p:sldId id="2033" r:id="rId51"/>
    <p:sldId id="2030" r:id="rId52"/>
    <p:sldId id="2034" r:id="rId53"/>
    <p:sldId id="325" r:id="rId5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8A820B-58B7-8075-DC31-9D96818A93FD}" v="13" dt="2025-02-09T21:32:14.433"/>
    <p1510:client id="{91BD9919-64AC-2CFE-8CB4-EF8AA18497B4}" v="51" dt="2025-02-10T15:58:15.385"/>
    <p1510:client id="{AD69EA65-89F0-9584-619F-358E45B62EC1}" v="70" dt="2025-02-10T16:08:01.498"/>
    <p1510:client id="{E1A7FBF2-206B-9C5E-70FA-CB10E0A2EA24}" v="21" dt="2025-02-09T12:30:13.4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691"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notesMaster" Target="notesMasters/notesMaster1.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54" Type="http://schemas.openxmlformats.org/officeDocument/2006/relationships/slide" Target="slides/slide48.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presProps" Target="presProps.xml"/><Relationship Id="rId61"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handoutMaster" Target="handoutMasters/handoutMaster1.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0.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DA73A643-7EE9-4381-BC3C-22A860DB27D7}" type="datetimeFigureOut">
              <a:rPr lang="en-GB" smtClean="0"/>
              <a:t>10/02/2025</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FFD4A1AB-17A5-438E-96CD-EDEA533AB0EA}" type="slidenum">
              <a:rPr lang="en-GB" smtClean="0"/>
              <a:t>‹#›</a:t>
            </a:fld>
            <a:endParaRPr lang="en-GB"/>
          </a:p>
        </p:txBody>
      </p:sp>
    </p:spTree>
    <p:extLst>
      <p:ext uri="{BB962C8B-B14F-4D97-AF65-F5344CB8AC3E}">
        <p14:creationId xmlns:p14="http://schemas.microsoft.com/office/powerpoint/2010/main" val="2843791523"/>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2-10T16:05:25.587"/>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16047 9354 16383 0 0,'0'33'0'0'0,"0"20"0"0"0,0 9 0 0 0,0 11 0 0 0,8 1 0 0 0,3-3 0 0 0,0-6 0 0 0,-3-6 0 0 0,-2-3 0 0 0,-2 4 0 0 0,-2 1 0 0 0,-1-2 0 0 0,-1-2 0 0 0,0-3 0 0 0,-1-2 0 0 0,1-1 0 0 0,-1-1 0 0 0,1 7 0 0 0,0 3 0 0 0,0-1 0 0 0,0-2 0 0 0,0-2 0 0 0,0-2 0 0 0,0-2 0 0 0,0-1 0 0 0,0 0 0 0 0,0-2 0 0 0,0 1 0 0 0,0 8 0 0 0,0 3 0 0 0,8 8 0 0 0,3 9 0 0 0,0 9 0 0 0,-2-3 0 0 0,-3-6 0 0 0,6-9 0 0 0,9 1 0 0 0,2 6 0 0 0,-4-1 0 0 0,-5-6 0 0 0,-4 3 0 0 0,-5-2 0 0 0,-2-5 0 0 0,-3-5 0 0 0,8-3 0 0 0,2-4 0 0 0,0-2 0 0 0,6 7 0 0 0,0 11 0 0 0,-2 2 0 0 0,-3-2 0 0 0,-4 3 0 0 0,-4 8 0 0 0,7-3 0 0 0,2 3 0 0 0,-2-3 0 0 0,6-6 0 0 0,1-8 0 0 0,-3 4 0 0 0,-4-2 0 0 0,-4-3 0 0 0,-2 5 0 0 0,-3-1 0 0 0,0-3 0 0 0,-2-3 0 0 0,9-4 0 0 0,2-2 0 0 0,0-3 0 0 0,-1 0 0 0 0,-4 7 0 0 0,-1 2 0 0 0,-2 9 0 0 0,-1 0 0 0 0,-1-2 0 0 0,-1-5 0 0 0,1-4 0 0 0,0-3 0 0 0,-1-3 0 0 0,1-1 0 0 0,0 7 0 0 0,8 3 0 0 0,20-10 0 0 0,21-12 0 0 0,37-5 0 0 0,28-8 0 0 0,12-8 0 0 0,17-7 0 0 0,2-6 0 0 0,1-2 0 0 0,-7-3 0 0 0,-11 0 0 0 0,-19-1 0 0 0,-19 1 0 0 0,-17 0 0 0 0,-4 0 0 0 0,3 0 0 0 0,-3 1 0 0 0,5 0 0 0 0,5 0 0 0 0,-1 0 0 0 0,-7 0 0 0 0,2 0 0 0 0,-3 0 0 0 0,4 0 0 0 0,-4 0 0 0 0,4 0 0 0 0,7 9 0 0 0,5 2 0 0 0,5 8 0 0 0,-4 1 0 0 0,-9-4 0 0 0,7 5 0 0 0,-2-2 0 0 0,2-4 0 0 0,-6-4 0 0 0,1-4 0 0 0,-5-4 0 0 0,1-2 0 0 0,14 7 0 0 0,7 3 0 0 0,4-1 0 0 0,-6 6 0 0 0,-11 0 0 0 0,-12-2 0 0 0,-10-4 0 0 0,-6-3 0 0 0,-5-3 0 0 0,-3-2 0 0 0,-1-2 0 0 0,0-1 0 0 0,9 1 0 0 0,11-1 0 0 0,11-8 0 0 0,1-3 0 0 0,-4 2 0 0 0,-8-8 0 0 0,3-7 0 0 0,-3-1 0 0 0,-5 5 0 0 0,-3 6 0 0 0,4-4 0 0 0,0-5 0 0 0,-3-1 0 0 0,-2 6 0 0 0,-4-3 0 0 0,-2-7 0 0 0,7-5 0 0 0,-7-15 0 0 0,-12-7 0 0 0,-4-11 0 0 0,-1-2 0 0 0,-5 2 0 0 0,-9-4 0 0 0,1 1 0 0 0,-3 5 0 0 0,-5 4 0 0 0,-5-3 0 0 0,-4 0 0 0 0,-2 3 0 0 0,-3 3 0 0 0,0 3 0 0 0,-1 3 0 0 0,0 2 0 0 0,0 1 0 0 0,0 0 0 0 0,9 0 0 0 0,3-8 0 0 0,0-2 0 0 0,-3-1 0 0 0,-2 3 0 0 0,6-7 0 0 0,2-8 0 0 0,-3-10 0 0 0,6 10 0 0 0,0 9 0 0 0,-3 6 0 0 0,-4 5 0 0 0,-4 3 0 0 0,6-24 0 0 0,1-8 0 0 0,-2 2 0 0 0,-3 5 0 0 0,-3 8 0 0 0,-2-3 0 0 0,-1 3 0 0 0,6 4 0 0 0,3 4 0 0 0,8-4 0 0 0,0-1 0 0 0,-3 2 0 0 0,4 12 0 0 0,-1 6 0 0 0,5 1 0 0 0,-2 0 0 0 0,-5-1 0 0 0,-5-11 0 0 0,-5-12 0 0 0,-3-3 0 0 0,-3-8 0 0 0,-1-14 0 0 0,-1-1 0 0 0,0 6 0 0 0,8 11 0 0 0,4 0 0 0 0,-1 5 0 0 0,-2 6 0 0 0,-2 6 0 0 0,-2 4 0 0 0,-2 3 0 0 0,-10 1 0 0 0,-11-7 0 0 0,-3-2 0 0 0,2 0 0 0 0,-3 3 0 0 0,-7 1 0 0 0,-6-6 0 0 0,-6-1 0 0 0,-3-7 0 0 0,-4 8 0 0 0,8-1 0 0 0,2 8 0 0 0,-1 6 0 0 0,6 3 0 0 0,10 0 0 0 0,8 0 0 0 0,-1 7 0 0 0,2-6 0 0 0,-5 4 0 0 0,1 0 0 0 0,-4-1 0 0 0,-7-2 0 0 0,1-2 0 0 0,7-1 0 0 0,-3 6 0 0 0,-4 2 0 0 0,-6-1 0 0 0,-6-2 0 0 0,-4 6 0 0 0,-2 0 0 0 0,-2 7 0 0 0,-2-1 0 0 0,-7 5 0 0 0,-4 6 0 0 0,2 6 0 0 0,1 6 0 0 0,3 3 0 0 0,-5 2 0 0 0,-2 2 0 0 0,3 0 0 0 0,-6 1 0 0 0,0-1 0 0 0,-6 0 0 0 0,2-1 0 0 0,3 9 0 0 0,6 2 0 0 0,4 0 0 0 0,4-3 0 0 0,11 7 0 0 0,4-1 0 0 0,0-1 0 0 0,-2 5 0 0 0,-2 7 0 0 0,-11 0 0 0 0,-5-4 0 0 0,-1 2 0 0 0,2-2 0 0 0,-7-5 0 0 0,-1-5 0 0 0,3-5 0 0 0,3-3 0 0 0,3 6 0 0 0,-5 2 0 0 0,-1-1 0 0 0,2-3 0 0 0,-6-1 0 0 0,0-3 0 0 0,-5-2 0 0 0,0 0 0 0 0,-3-10 0 0 0,1-2 0 0 0,6 0 0 0 0,5 2 0 0 0,5-6 0 0 0,4 0 0 0 0,2 2 0 0 0,2 4 0 0 0,1 2 0 0 0,8-4 0 0 0,-5-2 0 0 0,-4 2 0 0 0,-2 3 0 0 0,0 2 0 0 0,0-5 0 0 0,-9-2 0 0 0,-1 2 0 0 0,-8-5 0 0 0,-1-1 0 0 0,-13 3 0 0 0,0-4 0 0 0,4-8 0 0 0,8 0 0 0 0,0 6 0 0 0,2 5 0 0 0,6-3 0 0 0,4 2 0 0 0,5 3 0 0 0,2 4 0 0 0,3 4 0 0 0,0 2 0 0 0,1-6 0 0 0,-9-2 0 0 0,-3-7 0 0 0,-7-1 0 0 0,-2 3 0 0 0,4 4 0 0 0,3 4 0 0 0,5 4 0 0 0,-14 2 0 0 0,-19 2 0 0 0,-3 0 0 0 0,-11 1 0 0 0,-13 0 0 0 0,-11-1 0 0 0,7 1 0 0 0,16-1 0 0 0,18 0 0 0 0,23 1 0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A769A32-65DE-42AF-9199-EF6853BA0C42}" type="datetimeFigureOut">
              <a:rPr lang="en-GB" smtClean="0"/>
              <a:t>10/02/2025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DE21D8D0-FE12-46E0-9788-F6C79C7450C7}" type="slidenum">
              <a:rPr lang="en-GB" smtClean="0"/>
              <a:t>‹#›</a:t>
            </a:fld>
            <a:endParaRPr lang="en-GB"/>
          </a:p>
        </p:txBody>
      </p:sp>
    </p:spTree>
    <p:extLst>
      <p:ext uri="{BB962C8B-B14F-4D97-AF65-F5344CB8AC3E}">
        <p14:creationId xmlns:p14="http://schemas.microsoft.com/office/powerpoint/2010/main" val="28767219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Reasons for changing: The format – revision and learning are complex processes and we didn’t feel</a:t>
            </a:r>
            <a:r>
              <a:rPr lang="en-GB" baseline="0" dirty="0"/>
              <a:t> we could do them justice in an hour’s lecture.  The next 5 months will affect the whole family (not just the students) so crucial that you are together hearing the same message sand so can work together. P</a:t>
            </a:r>
            <a:r>
              <a:rPr lang="en-GB" dirty="0"/>
              <a:t>reviously before mocks</a:t>
            </a:r>
            <a:r>
              <a:rPr lang="en-GB" baseline="0" dirty="0"/>
              <a:t> – too far from the real thing;  previously last minute – will contradict much of what we’ll tell you. Today.  This gives enough lead in and should also complement responses to the mocks…</a:t>
            </a:r>
            <a:endParaRPr lang="en-GB" dirty="0"/>
          </a:p>
        </p:txBody>
      </p:sp>
      <p:sp>
        <p:nvSpPr>
          <p:cNvPr id="4" name="Slide Number Placeholder 3"/>
          <p:cNvSpPr>
            <a:spLocks noGrp="1"/>
          </p:cNvSpPr>
          <p:nvPr>
            <p:ph type="sldNum" sz="quarter" idx="10"/>
          </p:nvPr>
        </p:nvSpPr>
        <p:spPr/>
        <p:txBody>
          <a:bodyPr/>
          <a:lstStyle/>
          <a:p>
            <a:fld id="{DE21D8D0-FE12-46E0-9788-F6C79C7450C7}" type="slidenum">
              <a:rPr lang="en-GB" smtClean="0"/>
              <a:t>2</a:t>
            </a:fld>
            <a:endParaRPr lang="en-GB"/>
          </a:p>
        </p:txBody>
      </p:sp>
    </p:spTree>
    <p:extLst>
      <p:ext uri="{BB962C8B-B14F-4D97-AF65-F5344CB8AC3E}">
        <p14:creationId xmlns:p14="http://schemas.microsoft.com/office/powerpoint/2010/main" val="17377801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Last</a:t>
            </a:r>
            <a:r>
              <a:rPr lang="en-GB" baseline="0"/>
              <a:t> 5/6 years has seen an enormous growth of interest and activity in the science of learning – seems bizarre that there wasn’t more before.  People have tended to revise and prepare for exams in the same ways for years.  Still a lot of good sense in some of those methods but there are others that research has proved to be ineffective and others that may initially seem counter-intuitive but improve knowledge retention….</a:t>
            </a:r>
            <a:endParaRPr lang="en-GB"/>
          </a:p>
        </p:txBody>
      </p:sp>
      <p:sp>
        <p:nvSpPr>
          <p:cNvPr id="4" name="Slide Number Placeholder 3"/>
          <p:cNvSpPr>
            <a:spLocks noGrp="1"/>
          </p:cNvSpPr>
          <p:nvPr>
            <p:ph type="sldNum" sz="quarter" idx="10"/>
          </p:nvPr>
        </p:nvSpPr>
        <p:spPr/>
        <p:txBody>
          <a:bodyPr/>
          <a:lstStyle/>
          <a:p>
            <a:fld id="{DE21D8D0-FE12-46E0-9788-F6C79C7450C7}" type="slidenum">
              <a:rPr lang="en-GB" smtClean="0"/>
              <a:t>6</a:t>
            </a:fld>
            <a:endParaRPr lang="en-GB"/>
          </a:p>
        </p:txBody>
      </p:sp>
    </p:spTree>
    <p:extLst>
      <p:ext uri="{BB962C8B-B14F-4D97-AF65-F5344CB8AC3E}">
        <p14:creationId xmlns:p14="http://schemas.microsoft.com/office/powerpoint/2010/main" val="27775344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3CFD71-DBA0-41D0-B555-7789A9886CA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96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D5A97B-AD77-494C-B604-6A55FC1666D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9415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5495942-4EED-43F3-BE5D-D2DBA6DECCC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97945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3CFD71-DBA0-41D0-B555-7789A9886CA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541133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088022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48256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633173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61193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93439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178081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23624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544639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185475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848476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930377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45790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567438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78312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993603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672445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23098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69168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715108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89032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382292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398730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01555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946558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236545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206826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10/02/2025</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287879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10/02/2025</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974161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10/02/2025</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40793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78124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343759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457176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1165669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5454692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16641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5382747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266180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351560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940208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927022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706223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99123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340690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941222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14"/>
            <a:ext cx="10972800" cy="1139825"/>
          </a:xfrm>
        </p:spPr>
        <p:txBody>
          <a:bodyPr/>
          <a:lstStyle/>
          <a:p>
            <a:r>
              <a:rPr lang="en-US"/>
              <a:t>Click to edit Master title style</a:t>
            </a:r>
          </a:p>
        </p:txBody>
      </p:sp>
      <p:sp>
        <p:nvSpPr>
          <p:cNvPr id="3" name="Table Placeholder 2"/>
          <p:cNvSpPr>
            <a:spLocks noGrp="1"/>
          </p:cNvSpPr>
          <p:nvPr>
            <p:ph type="tbl" idx="1"/>
          </p:nvPr>
        </p:nvSpPr>
        <p:spPr>
          <a:xfrm>
            <a:off x="609600" y="1600201"/>
            <a:ext cx="10972800" cy="4525963"/>
          </a:xfrm>
        </p:spPr>
        <p:txBody>
          <a:bodyPr/>
          <a:lstStyle/>
          <a:p>
            <a:pPr lvl="0"/>
            <a:endParaRPr lang="en-US" noProof="0"/>
          </a:p>
        </p:txBody>
      </p:sp>
      <p:sp>
        <p:nvSpPr>
          <p:cNvPr id="4" name="Rectangle 69"/>
          <p:cNvSpPr>
            <a:spLocks noGrp="1" noChangeArrowheads="1"/>
          </p:cNvSpPr>
          <p:nvPr>
            <p:ph type="dt" sz="half" idx="10"/>
          </p:nvPr>
        </p:nvSpPr>
        <p:spPr>
          <a:ln/>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Rectangle 70"/>
          <p:cNvSpPr>
            <a:spLocks noGrp="1" noChangeArrowheads="1"/>
          </p:cNvSpPr>
          <p:nvPr>
            <p:ph type="ftr" sz="quarter" idx="11"/>
          </p:nvPr>
        </p:nvSpPr>
        <p:spPr>
          <a:ln/>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Rectangle 71"/>
          <p:cNvSpPr>
            <a:spLocks noGrp="1" noChangeArrowheads="1"/>
          </p:cNvSpPr>
          <p:nvPr>
            <p:ph type="sldNum" sz="quarter" idx="12"/>
          </p:nvPr>
        </p:nvSpPr>
        <p:spPr>
          <a:ln/>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21D3FC1-5AF8-481C-821B-C7AB422EDC5F}" type="slidenum">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089777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42511389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1987838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3415560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9587956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9213847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75227873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7004657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2071763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1180144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9768075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12152186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Tree>
    <p:extLst>
      <p:ext uri="{BB962C8B-B14F-4D97-AF65-F5344CB8AC3E}">
        <p14:creationId xmlns:p14="http://schemas.microsoft.com/office/powerpoint/2010/main" val="83394343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4929419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Tree>
    <p:extLst>
      <p:ext uri="{BB962C8B-B14F-4D97-AF65-F5344CB8AC3E}">
        <p14:creationId xmlns:p14="http://schemas.microsoft.com/office/powerpoint/2010/main" val="344787208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19473955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6391349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Tree>
    <p:extLst>
      <p:ext uri="{BB962C8B-B14F-4D97-AF65-F5344CB8AC3E}">
        <p14:creationId xmlns:p14="http://schemas.microsoft.com/office/powerpoint/2010/main" val="211741229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5220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1.jpe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theme" Target="../theme/theme6.xml"/><Relationship Id="rId3" Type="http://schemas.openxmlformats.org/officeDocument/2006/relationships/slideLayout" Target="../slideLayouts/slideLayout59.xml"/><Relationship Id="rId7" Type="http://schemas.openxmlformats.org/officeDocument/2006/relationships/slideLayout" Target="../slideLayouts/slideLayout63.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5" Type="http://schemas.openxmlformats.org/officeDocument/2006/relationships/slideLayout" Target="../slideLayouts/slideLayout61.xml"/><Relationship Id="rId10" Type="http://schemas.openxmlformats.org/officeDocument/2006/relationships/image" Target="../media/image3.jpeg"/><Relationship Id="rId4" Type="http://schemas.openxmlformats.org/officeDocument/2006/relationships/slideLayout" Target="../slideLayouts/slideLayout60.xml"/><Relationship Id="rId9"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531800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E1BA4C-88CA-42A5-81AB-AFCEC2DCA2EB}" type="datetimeFigureOut">
              <a:rPr lang="en-GB" smtClean="0">
                <a:solidFill>
                  <a:prstClr val="black">
                    <a:tint val="75000"/>
                  </a:prstClr>
                </a:solidFill>
              </a:rPr>
              <a:pPr/>
              <a:t>10/02/2025</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6204989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F503F5-9840-49E6-996F-3C6611287317}" type="datetimeFigureOut">
              <a:rPr lang="en-GB" smtClean="0">
                <a:solidFill>
                  <a:prstClr val="black">
                    <a:tint val="75000"/>
                  </a:prstClr>
                </a:solidFill>
              </a:rPr>
              <a:pPr/>
              <a:t>10/02/2025</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5249889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00">
            <a:alpha val="33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TextBox 6"/>
          <p:cNvSpPr txBox="1"/>
          <p:nvPr userDrawn="1"/>
        </p:nvSpPr>
        <p:spPr>
          <a:xfrm>
            <a:off x="0" y="13433"/>
            <a:ext cx="12192000" cy="1325563"/>
          </a:xfrm>
          <a:prstGeom prst="rect">
            <a:avLst/>
          </a:prstGeom>
          <a:solidFill>
            <a:schemeClr val="accent1">
              <a:lumMod val="40000"/>
              <a:lumOff val="6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TextBox 7"/>
          <p:cNvSpPr txBox="1"/>
          <p:nvPr userDrawn="1"/>
        </p:nvSpPr>
        <p:spPr>
          <a:xfrm>
            <a:off x="0" y="1338997"/>
            <a:ext cx="861774" cy="5638578"/>
          </a:xfrm>
          <a:prstGeom prst="rect">
            <a:avLst/>
          </a:prstGeom>
          <a:solidFill>
            <a:schemeClr val="accent4"/>
          </a:solidFill>
        </p:spPr>
        <p:txBody>
          <a:bodyPr vert="vert270"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a:ln>
                  <a:noFill/>
                </a:ln>
                <a:solidFill>
                  <a:srgbClr val="0070C0"/>
                </a:solidFill>
                <a:effectLst/>
                <a:uLnTx/>
                <a:uFillTx/>
                <a:latin typeface="Arial Rounded MT Bold" panose="020F0704030504030204" pitchFamily="34" charset="0"/>
                <a:ea typeface="+mn-ea"/>
                <a:cs typeface="+mn-cs"/>
              </a:rPr>
              <a:t>Expect  The  Best</a:t>
            </a:r>
          </a:p>
        </p:txBody>
      </p:sp>
      <p:pic>
        <p:nvPicPr>
          <p:cNvPr id="9" name="Picture 8"/>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185738"/>
            <a:ext cx="861774" cy="861774"/>
          </a:xfrm>
          <a:prstGeom prst="rect">
            <a:avLst/>
          </a:prstGeom>
        </p:spPr>
      </p:pic>
      <p:sp>
        <p:nvSpPr>
          <p:cNvPr id="10" name="TextBox 9"/>
          <p:cNvSpPr txBox="1"/>
          <p:nvPr userDrawn="1"/>
        </p:nvSpPr>
        <p:spPr>
          <a:xfrm>
            <a:off x="2797712" y="58816"/>
            <a:ext cx="8975188"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a:ln>
                  <a:noFill/>
                </a:ln>
                <a:solidFill>
                  <a:srgbClr val="44546A">
                    <a:lumMod val="60000"/>
                    <a:lumOff val="40000"/>
                  </a:srgbClr>
                </a:solidFill>
                <a:effectLst/>
                <a:uLnTx/>
                <a:uFillTx/>
                <a:latin typeface="Calibri" panose="020F0502020204030204"/>
                <a:ea typeface="+mn-ea"/>
                <a:cs typeface="+mn-cs"/>
              </a:rPr>
              <a:t>Thomas Keble School</a:t>
            </a:r>
          </a:p>
        </p:txBody>
      </p:sp>
    </p:spTree>
    <p:extLst>
      <p:ext uri="{BB962C8B-B14F-4D97-AF65-F5344CB8AC3E}">
        <p14:creationId xmlns:p14="http://schemas.microsoft.com/office/powerpoint/2010/main" val="208522129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70855395"/>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p:cNvSpPr/>
          <p:nvPr userDrawn="1"/>
        </p:nvSpPr>
        <p:spPr>
          <a:xfrm>
            <a:off x="0" y="1"/>
            <a:ext cx="12192000" cy="731837"/>
          </a:xfrm>
          <a:prstGeom prst="rect">
            <a:avLst/>
          </a:prstGeom>
          <a:solidFill>
            <a:schemeClr val="accent3"/>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p:cNvSpPr txBox="1"/>
          <p:nvPr userDrawn="1"/>
        </p:nvSpPr>
        <p:spPr>
          <a:xfrm>
            <a:off x="7737027" y="184666"/>
            <a:ext cx="3251868" cy="369332"/>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Calibri"/>
                <a:ea typeface="+mn-ea"/>
                <a:cs typeface="Arial"/>
              </a:rPr>
              <a:t>Question expert</a:t>
            </a:r>
          </a:p>
        </p:txBody>
      </p:sp>
      <p:sp>
        <p:nvSpPr>
          <p:cNvPr id="5" name="Rectangle 4"/>
          <p:cNvSpPr/>
          <p:nvPr/>
        </p:nvSpPr>
        <p:spPr>
          <a:xfrm>
            <a:off x="1" y="6126164"/>
            <a:ext cx="11010855" cy="731837"/>
          </a:xfrm>
          <a:prstGeom prst="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0" name="Footer Placeholder 4"/>
          <p:cNvSpPr txBox="1">
            <a:spLocks/>
          </p:cNvSpPr>
          <p:nvPr/>
        </p:nvSpPr>
        <p:spPr>
          <a:xfrm>
            <a:off x="1632640" y="6421365"/>
            <a:ext cx="4727288" cy="269705"/>
          </a:xfrm>
          <a:prstGeom prst="rect">
            <a:avLst/>
          </a:prstGeom>
        </p:spPr>
        <p:txBody>
          <a:bodyPr/>
          <a:lstStyle>
            <a:defPPr>
              <a:defRPr lang="en-US"/>
            </a:defPPr>
            <a:lvl1pPr marL="0" algn="l" defTabSz="457200" rtl="0" eaLnBrk="1" latinLnBrk="0" hangingPunct="1">
              <a:defRPr sz="900" kern="1200">
                <a:solidFill>
                  <a:schemeClr val="tx1"/>
                </a:solidFill>
                <a:latin typeface="+mj-lt"/>
                <a:ea typeface="+mn-ea"/>
                <a:cs typeface="Arial"/>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prstClr val="black"/>
                </a:solidFill>
                <a:effectLst/>
                <a:uLnTx/>
                <a:uFillTx/>
                <a:latin typeface="Calibri"/>
                <a:ea typeface="+mn-ea"/>
                <a:cs typeface="Arial"/>
              </a:rPr>
              <a:t>GCSE History Dynamic Learning © Hodder &amp; Stoughton </a:t>
            </a:r>
          </a:p>
        </p:txBody>
      </p:sp>
      <p:sp>
        <p:nvSpPr>
          <p:cNvPr id="2" name="Title Placeholder 1"/>
          <p:cNvSpPr>
            <a:spLocks noGrp="1"/>
          </p:cNvSpPr>
          <p:nvPr>
            <p:ph type="title"/>
          </p:nvPr>
        </p:nvSpPr>
        <p:spPr>
          <a:xfrm>
            <a:off x="609600" y="954099"/>
            <a:ext cx="10972800" cy="634619"/>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09600" y="1914779"/>
            <a:ext cx="10972800" cy="421138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TextBox 6"/>
          <p:cNvSpPr txBox="1"/>
          <p:nvPr/>
        </p:nvSpPr>
        <p:spPr>
          <a:xfrm>
            <a:off x="138033" y="184666"/>
            <a:ext cx="8103220"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Calibri"/>
                <a:ea typeface="+mn-ea"/>
                <a:cs typeface="Arial"/>
              </a:rPr>
              <a:t>The Norman Conquest, 1065–1087: Question 6a</a:t>
            </a:r>
          </a:p>
        </p:txBody>
      </p:sp>
      <p:pic>
        <p:nvPicPr>
          <p:cNvPr id="4" name="Picture 3" descr="EDU_RGB_Land.jp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937707" y="6272405"/>
            <a:ext cx="1389271" cy="449071"/>
          </a:xfrm>
          <a:prstGeom prst="rect">
            <a:avLst/>
          </a:prstGeom>
        </p:spPr>
      </p:pic>
      <p:pic>
        <p:nvPicPr>
          <p:cNvPr id="9" name="Picture 8" descr="Dynamic_Learning_v2.jpg"/>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140034" y="6421364"/>
            <a:ext cx="1334633" cy="244094"/>
          </a:xfrm>
          <a:prstGeom prst="rect">
            <a:avLst/>
          </a:prstGeom>
        </p:spPr>
      </p:pic>
      <p:sp>
        <p:nvSpPr>
          <p:cNvPr id="16" name="Rounded Rectangle 15">
            <a:hlinkClick r:id="" action="ppaction://hlinkshowjump?jump=endshow"/>
          </p:cNvPr>
          <p:cNvSpPr/>
          <p:nvPr/>
        </p:nvSpPr>
        <p:spPr>
          <a:xfrm>
            <a:off x="11070841" y="188640"/>
            <a:ext cx="816000" cy="360000"/>
          </a:xfrm>
          <a:prstGeom prst="roundRect">
            <a:avLst/>
          </a:prstGeom>
          <a:noFill/>
          <a:ln w="22225">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prstClr val="white"/>
                </a:solidFill>
                <a:effectLst/>
                <a:uLnTx/>
                <a:uFillTx/>
                <a:latin typeface="Calibri"/>
                <a:ea typeface="+mn-ea"/>
                <a:cs typeface="Helvetica"/>
              </a:rPr>
              <a:t>EXIT</a:t>
            </a:r>
          </a:p>
        </p:txBody>
      </p:sp>
    </p:spTree>
    <p:extLst>
      <p:ext uri="{BB962C8B-B14F-4D97-AF65-F5344CB8AC3E}">
        <p14:creationId xmlns:p14="http://schemas.microsoft.com/office/powerpoint/2010/main" val="1773972838"/>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3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6.xml"/><Relationship Id="rId5" Type="http://schemas.openxmlformats.org/officeDocument/2006/relationships/image" Target="../media/image11.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51.xml"/><Relationship Id="rId6" Type="http://schemas.openxmlformats.org/officeDocument/2006/relationships/image" Target="../media/image25.png"/><Relationship Id="rId5" Type="http://schemas.openxmlformats.org/officeDocument/2006/relationships/image" Target="../media/image24.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png"/></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51.xml"/><Relationship Id="rId1" Type="http://schemas.openxmlformats.org/officeDocument/2006/relationships/vmlDrawing" Target="../drawings/vmlDrawing1.vml"/><Relationship Id="rId6" Type="http://schemas.openxmlformats.org/officeDocument/2006/relationships/image" Target="../media/image30.emf"/><Relationship Id="rId5" Type="http://schemas.openxmlformats.org/officeDocument/2006/relationships/oleObject" Target="../embeddings/oleObject1.bin"/><Relationship Id="rId4" Type="http://schemas.openxmlformats.org/officeDocument/2006/relationships/image" Target="../media/image13.jpeg"/></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1.xml"/></Relationships>
</file>

<file path=ppt/slides/_rels/slide2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51.xml"/></Relationships>
</file>

<file path=ppt/slides/_rels/slide28.xml.rels><?xml version="1.0" encoding="UTF-8" standalone="yes"?>
<Relationships xmlns="http://schemas.openxmlformats.org/package/2006/relationships"><Relationship Id="rId8" Type="http://schemas.openxmlformats.org/officeDocument/2006/relationships/image" Target="../media/image38.wmf"/><Relationship Id="rId13" Type="http://schemas.openxmlformats.org/officeDocument/2006/relationships/image" Target="../media/image43.wmf"/><Relationship Id="rId3" Type="http://schemas.openxmlformats.org/officeDocument/2006/relationships/image" Target="../media/image33.wmf"/><Relationship Id="rId7" Type="http://schemas.openxmlformats.org/officeDocument/2006/relationships/image" Target="../media/image37.wmf"/><Relationship Id="rId12" Type="http://schemas.openxmlformats.org/officeDocument/2006/relationships/image" Target="../media/image42.wmf"/><Relationship Id="rId2" Type="http://schemas.openxmlformats.org/officeDocument/2006/relationships/image" Target="../media/image32.emf"/><Relationship Id="rId1" Type="http://schemas.openxmlformats.org/officeDocument/2006/relationships/slideLayout" Target="../slideLayouts/slideLayout52.xml"/><Relationship Id="rId6" Type="http://schemas.openxmlformats.org/officeDocument/2006/relationships/image" Target="../media/image36.wmf"/><Relationship Id="rId11" Type="http://schemas.openxmlformats.org/officeDocument/2006/relationships/image" Target="../media/image41.wmf"/><Relationship Id="rId5" Type="http://schemas.openxmlformats.org/officeDocument/2006/relationships/image" Target="../media/image35.wmf"/><Relationship Id="rId15" Type="http://schemas.openxmlformats.org/officeDocument/2006/relationships/image" Target="../media/image45.png"/><Relationship Id="rId10" Type="http://schemas.openxmlformats.org/officeDocument/2006/relationships/image" Target="../media/image40.wmf"/><Relationship Id="rId4" Type="http://schemas.openxmlformats.org/officeDocument/2006/relationships/image" Target="../media/image34.wmf"/><Relationship Id="rId9" Type="http://schemas.openxmlformats.org/officeDocument/2006/relationships/image" Target="../media/image39.wmf"/><Relationship Id="rId14" Type="http://schemas.openxmlformats.org/officeDocument/2006/relationships/image" Target="../media/image44.wmf"/></Relationships>
</file>

<file path=ppt/slides/_rels/slide2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xml"/><Relationship Id="rId1" Type="http://schemas.openxmlformats.org/officeDocument/2006/relationships/slideLayout" Target="../slideLayouts/slideLayout58.xml"/><Relationship Id="rId5" Type="http://schemas.openxmlformats.org/officeDocument/2006/relationships/image" Target="../media/image47.png"/><Relationship Id="rId4" Type="http://schemas.openxmlformats.org/officeDocument/2006/relationships/slide" Target="slide9.xml"/></Relationships>
</file>

<file path=ppt/slides/_rels/slide3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52.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9.jpeg"/><Relationship Id="rId1" Type="http://schemas.openxmlformats.org/officeDocument/2006/relationships/slideLayout" Target="../slideLayouts/slideLayout52.xml"/></Relationships>
</file>

<file path=ppt/slides/_rels/slide3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5.xml"/></Relationships>
</file>

<file path=ppt/slides/_rels/slide4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35.xml"/></Relationships>
</file>

<file path=ppt/slides/_rels/slide41.xml.rels><?xml version="1.0" encoding="UTF-8" standalone="yes"?>
<Relationships xmlns="http://schemas.openxmlformats.org/package/2006/relationships"><Relationship Id="rId3" Type="http://schemas.openxmlformats.org/officeDocument/2006/relationships/hyperlink" Target="https://www.mystudylife.com/" TargetMode="External"/><Relationship Id="rId2" Type="http://schemas.openxmlformats.org/officeDocument/2006/relationships/hyperlink" Target="https://getadapt.co.uk/"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421" y="365124"/>
            <a:ext cx="11176379" cy="781287"/>
          </a:xfrm>
        </p:spPr>
        <p:txBody>
          <a:bodyPr>
            <a:normAutofit fontScale="90000"/>
          </a:bodyPr>
          <a:lstStyle/>
          <a:p>
            <a:r>
              <a:rPr lang="en-GB" b="1">
                <a:latin typeface="+mn-lt"/>
              </a:rPr>
              <a:t>How can you help?  Does your child want you to…</a:t>
            </a:r>
          </a:p>
        </p:txBody>
      </p:sp>
      <p:sp>
        <p:nvSpPr>
          <p:cNvPr id="3" name="Content Placeholder 2"/>
          <p:cNvSpPr>
            <a:spLocks noGrp="1"/>
          </p:cNvSpPr>
          <p:nvPr>
            <p:ph idx="1"/>
          </p:nvPr>
        </p:nvSpPr>
        <p:spPr>
          <a:xfrm>
            <a:off x="177421" y="1146411"/>
            <a:ext cx="11691306" cy="5711589"/>
          </a:xfrm>
        </p:spPr>
        <p:txBody>
          <a:bodyPr>
            <a:normAutofit fontScale="85000" lnSpcReduction="20000"/>
          </a:bodyPr>
          <a:lstStyle/>
          <a:p>
            <a:r>
              <a:rPr lang="en-GB"/>
              <a:t>Leave them to it, warning them about living in a cardboard box if they don’t revise?  </a:t>
            </a:r>
          </a:p>
          <a:p>
            <a:r>
              <a:rPr lang="en-GB"/>
              <a:t>Confiscate their phone to stop them contacting their friends on Instagram?</a:t>
            </a:r>
          </a:p>
          <a:p>
            <a:r>
              <a:rPr lang="en-GB"/>
              <a:t>Be around– not in the room, but pottering about nearby to provide a kind of non-intrusive monitoring?</a:t>
            </a:r>
          </a:p>
          <a:p>
            <a:r>
              <a:rPr lang="en-GB"/>
              <a:t>Show an interest when you return from work and offer to test you or simply make them cups of tea?</a:t>
            </a:r>
          </a:p>
          <a:p>
            <a:r>
              <a:rPr lang="en-GB"/>
              <a:t>Empathise rather than go on the attack? Even small remarks can aggravate fear, such as saying, “Have you looked at your timetable?” or, “Do you know what you need to revise?” </a:t>
            </a:r>
          </a:p>
          <a:p>
            <a:r>
              <a:rPr lang="en-GB"/>
              <a:t>Offer to help drafting a revision timetable?</a:t>
            </a:r>
          </a:p>
          <a:p>
            <a:r>
              <a:rPr lang="en-GB"/>
              <a:t>Take charge of ‘back room operations’, making sure they have a well-ordered, quiet workspace with all the Post-it notes and fluorescent pens they need?</a:t>
            </a:r>
          </a:p>
          <a:p>
            <a:r>
              <a:rPr lang="en-GB"/>
              <a:t>Discuss removing their games console from their bedroom until exams are over?</a:t>
            </a:r>
          </a:p>
          <a:p>
            <a:r>
              <a:rPr lang="en-GB"/>
              <a:t>Ask them what they want from you?</a:t>
            </a:r>
          </a:p>
          <a:p>
            <a:r>
              <a:rPr lang="en-GB"/>
              <a:t>Ask “If I think you are not doing enough work, am I allowed to say anything and what’s a good time to say it?” </a:t>
            </a:r>
          </a:p>
          <a:p>
            <a:r>
              <a:rPr lang="en-GB"/>
              <a:t>Check they know how to revise?</a:t>
            </a:r>
          </a:p>
        </p:txBody>
      </p:sp>
    </p:spTree>
    <p:extLst>
      <p:ext uri="{BB962C8B-B14F-4D97-AF65-F5344CB8AC3E}">
        <p14:creationId xmlns:p14="http://schemas.microsoft.com/office/powerpoint/2010/main" val="4347971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152" y="321972"/>
            <a:ext cx="7495504" cy="6284890"/>
          </a:xfrm>
          <a:solidFill>
            <a:srgbClr val="FFFF00"/>
          </a:solidFill>
          <a:ln>
            <a:solidFill>
              <a:schemeClr val="tx1"/>
            </a:solidFill>
          </a:ln>
        </p:spPr>
        <p:txBody>
          <a:bodyPr>
            <a:normAutofit/>
          </a:bodyPr>
          <a:lstStyle/>
          <a:p>
            <a:pPr>
              <a:spcBef>
                <a:spcPct val="50000"/>
              </a:spcBef>
            </a:pPr>
            <a:r>
              <a:rPr lang="en-GB" sz="6600" b="1" dirty="0">
                <a:latin typeface="Calibri"/>
                <a:cs typeface="Calibri"/>
              </a:rPr>
              <a:t>WELCOME to</a:t>
            </a:r>
            <a:br>
              <a:rPr lang="en-GB" sz="6600" b="1" dirty="0">
                <a:latin typeface="Calibri" pitchFamily="34" charset="0"/>
              </a:rPr>
            </a:br>
            <a:br>
              <a:rPr lang="en-GB" sz="6600" b="1" dirty="0">
                <a:latin typeface="Calibri" pitchFamily="34" charset="0"/>
              </a:rPr>
            </a:br>
            <a:r>
              <a:rPr lang="en-GB" sz="6600" b="1" dirty="0">
                <a:latin typeface="Calibri"/>
                <a:cs typeface="Calibri"/>
              </a:rPr>
              <a:t>The 2025 Parents’ Revision Evening</a:t>
            </a:r>
            <a:br>
              <a:rPr lang="en-GB" sz="6600" b="1" dirty="0">
                <a:latin typeface="Calibri" pitchFamily="34" charset="0"/>
              </a:rPr>
            </a:br>
            <a:br>
              <a:rPr lang="en-GB" dirty="0">
                <a:latin typeface="Calibri" pitchFamily="34" charset="0"/>
              </a:rPr>
            </a:b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65961" y="1326524"/>
            <a:ext cx="3773509" cy="4481848"/>
          </a:xfrm>
          <a:prstGeom prst="rect">
            <a:avLst/>
          </a:prstGeom>
          <a:ln>
            <a:solidFill>
              <a:schemeClr val="tx1"/>
            </a:solidFill>
          </a:ln>
        </p:spPr>
      </p:pic>
    </p:spTree>
    <p:extLst>
      <p:ext uri="{BB962C8B-B14F-4D97-AF65-F5344CB8AC3E}">
        <p14:creationId xmlns:p14="http://schemas.microsoft.com/office/powerpoint/2010/main" val="1828439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15654" y="0"/>
            <a:ext cx="7165074" cy="6858000"/>
          </a:xfrm>
          <a:prstGeom prst="rect">
            <a:avLst/>
          </a:prstGeom>
        </p:spPr>
      </p:pic>
    </p:spTree>
    <p:extLst>
      <p:ext uri="{BB962C8B-B14F-4D97-AF65-F5344CB8AC3E}">
        <p14:creationId xmlns:p14="http://schemas.microsoft.com/office/powerpoint/2010/main" val="26768694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8E396EE-8338-4D27-AF3F-6929E09550E3}"/>
              </a:ext>
            </a:extLst>
          </p:cNvPr>
          <p:cNvGraphicFramePr>
            <a:graphicFrameLocks noGrp="1"/>
          </p:cNvGraphicFramePr>
          <p:nvPr>
            <p:extLst>
              <p:ext uri="{D42A27DB-BD31-4B8C-83A1-F6EECF244321}">
                <p14:modId xmlns:p14="http://schemas.microsoft.com/office/powerpoint/2010/main" val="3614998693"/>
              </p:ext>
            </p:extLst>
          </p:nvPr>
        </p:nvGraphicFramePr>
        <p:xfrm>
          <a:off x="2453949" y="111966"/>
          <a:ext cx="7044613" cy="6746038"/>
        </p:xfrm>
        <a:graphic>
          <a:graphicData uri="http://schemas.openxmlformats.org/drawingml/2006/table">
            <a:tbl>
              <a:tblPr firstRow="1" firstCol="1" bandRow="1"/>
              <a:tblGrid>
                <a:gridCol w="592037">
                  <a:extLst>
                    <a:ext uri="{9D8B030D-6E8A-4147-A177-3AD203B41FA5}">
                      <a16:colId xmlns:a16="http://schemas.microsoft.com/office/drawing/2014/main" val="4182358114"/>
                    </a:ext>
                  </a:extLst>
                </a:gridCol>
                <a:gridCol w="634474">
                  <a:extLst>
                    <a:ext uri="{9D8B030D-6E8A-4147-A177-3AD203B41FA5}">
                      <a16:colId xmlns:a16="http://schemas.microsoft.com/office/drawing/2014/main" val="3973452362"/>
                    </a:ext>
                  </a:extLst>
                </a:gridCol>
                <a:gridCol w="2908703">
                  <a:extLst>
                    <a:ext uri="{9D8B030D-6E8A-4147-A177-3AD203B41FA5}">
                      <a16:colId xmlns:a16="http://schemas.microsoft.com/office/drawing/2014/main" val="854847297"/>
                    </a:ext>
                  </a:extLst>
                </a:gridCol>
                <a:gridCol w="2909399">
                  <a:extLst>
                    <a:ext uri="{9D8B030D-6E8A-4147-A177-3AD203B41FA5}">
                      <a16:colId xmlns:a16="http://schemas.microsoft.com/office/drawing/2014/main" val="3669959714"/>
                    </a:ext>
                  </a:extLst>
                </a:gridCol>
              </a:tblGrid>
              <a:tr h="197341">
                <a:tc>
                  <a:txBody>
                    <a:bodyPr/>
                    <a:lstStyle/>
                    <a:p>
                      <a:pPr algn="ctr">
                        <a:lnSpc>
                          <a:spcPct val="107000"/>
                        </a:lnSpc>
                        <a:spcAft>
                          <a:spcPts val="0"/>
                        </a:spcAft>
                      </a:pPr>
                      <a:r>
                        <a:rPr lang="en-GB" sz="800" b="1">
                          <a:effectLst/>
                          <a:latin typeface="Calibri" panose="020F0502020204030204" pitchFamily="34" charset="0"/>
                          <a:ea typeface="Calibri" panose="020F0502020204030204" pitchFamily="34" charset="0"/>
                          <a:cs typeface="Times New Roman" panose="02020603050405020304" pitchFamily="18" charset="0"/>
                        </a:rPr>
                        <a:t>Day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800" b="1">
                          <a:effectLst/>
                          <a:latin typeface="Calibri" panose="020F0502020204030204" pitchFamily="34" charset="0"/>
                          <a:ea typeface="Calibri" panose="020F0502020204030204" pitchFamily="34" charset="0"/>
                          <a:cs typeface="Times New Roman" panose="02020603050405020304" pitchFamily="18" charset="0"/>
                        </a:rPr>
                        <a:t>Date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b="1">
                          <a:effectLst/>
                          <a:latin typeface="Calibri" panose="020F0502020204030204" pitchFamily="34" charset="0"/>
                          <a:ea typeface="Calibri" panose="020F0502020204030204" pitchFamily="34" charset="0"/>
                          <a:cs typeface="Times New Roman" panose="02020603050405020304" pitchFamily="18" charset="0"/>
                        </a:rPr>
                        <a:t>Subject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37720928"/>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19/2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History: The Norman Conquest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hMerge="1">
                  <a:txBody>
                    <a:bodyPr/>
                    <a:lstStyle/>
                    <a:p>
                      <a:endParaRPr lang="en-GB"/>
                    </a:p>
                  </a:txBody>
                  <a:tcPr/>
                </a:tc>
                <a:extLst>
                  <a:ext uri="{0D108BD9-81ED-4DB2-BD59-A6C34878D82A}">
                    <a16:rowId xmlns:a16="http://schemas.microsoft.com/office/drawing/2014/main" val="3482403893"/>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20/2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Maths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1291398929"/>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21/2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GCSE PE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hMerge="1">
                  <a:txBody>
                    <a:bodyPr/>
                    <a:lstStyle/>
                    <a:p>
                      <a:endParaRPr lang="en-GB"/>
                    </a:p>
                  </a:txBody>
                  <a:tcPr/>
                </a:tc>
                <a:extLst>
                  <a:ext uri="{0D108BD9-81ED-4DB2-BD59-A6C34878D82A}">
                    <a16:rowId xmlns:a16="http://schemas.microsoft.com/office/drawing/2014/main" val="2133874703"/>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26/2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English Literature Paper 1 (A Christmas Carol and Macbeth)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en-GB"/>
                    </a:p>
                  </a:txBody>
                  <a:tcPr/>
                </a:tc>
                <a:extLst>
                  <a:ext uri="{0D108BD9-81ED-4DB2-BD59-A6C34878D82A}">
                    <a16:rowId xmlns:a16="http://schemas.microsoft.com/office/drawing/2014/main" val="3579227095"/>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27/2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Food, Textiles, RM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hMerge="1">
                  <a:txBody>
                    <a:bodyPr/>
                    <a:lstStyle/>
                    <a:p>
                      <a:endParaRPr lang="en-GB"/>
                    </a:p>
                  </a:txBody>
                  <a:tcPr/>
                </a:tc>
                <a:extLst>
                  <a:ext uri="{0D108BD9-81ED-4DB2-BD59-A6C34878D82A}">
                    <a16:rowId xmlns:a16="http://schemas.microsoft.com/office/drawing/2014/main" val="3477411003"/>
                  </a:ext>
                </a:extLst>
              </a:tr>
              <a:tr h="403793">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28/2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Science: Session 1 – Triple Biology, Trilogy Higher Chemistry, Trilogy Foundation Physics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extLst>
                  <a:ext uri="{0D108BD9-81ED-4DB2-BD59-A6C34878D82A}">
                    <a16:rowId xmlns:a16="http://schemas.microsoft.com/office/drawing/2014/main" val="2644146098"/>
                  </a:ext>
                </a:extLst>
              </a:tr>
              <a:tr h="403793">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4/3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OCR Sport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CC2E5"/>
                    </a:solidFill>
                  </a:tcPr>
                </a:tc>
                <a:tc>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Geography: Deconstructing 9 mark questions (targeting grade 5)</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91084924"/>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5/3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Maths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1927945735"/>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6/3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GCSE PE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hMerge="1">
                  <a:txBody>
                    <a:bodyPr/>
                    <a:lstStyle/>
                    <a:p>
                      <a:endParaRPr lang="en-GB"/>
                    </a:p>
                  </a:txBody>
                  <a:tcPr/>
                </a:tc>
                <a:extLst>
                  <a:ext uri="{0D108BD9-81ED-4DB2-BD59-A6C34878D82A}">
                    <a16:rowId xmlns:a16="http://schemas.microsoft.com/office/drawing/2014/main" val="3501778658"/>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11/3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English Language Paper 1 (fiction)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en-GB"/>
                    </a:p>
                  </a:txBody>
                  <a:tcPr/>
                </a:tc>
                <a:extLst>
                  <a:ext uri="{0D108BD9-81ED-4DB2-BD59-A6C34878D82A}">
                    <a16:rowId xmlns:a16="http://schemas.microsoft.com/office/drawing/2014/main" val="1658666277"/>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12/3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Food, Textiles, RM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hMerge="1">
                  <a:txBody>
                    <a:bodyPr/>
                    <a:lstStyle/>
                    <a:p>
                      <a:endParaRPr lang="en-GB"/>
                    </a:p>
                  </a:txBody>
                  <a:tcPr/>
                </a:tc>
                <a:extLst>
                  <a:ext uri="{0D108BD9-81ED-4DB2-BD59-A6C34878D82A}">
                    <a16:rowId xmlns:a16="http://schemas.microsoft.com/office/drawing/2014/main" val="957639796"/>
                  </a:ext>
                </a:extLst>
              </a:tr>
              <a:tr h="403793">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13/3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Science: Session 2 – Triple Chemistry, Trilogy Higher Physics, Trilogy Foundation Biology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extLst>
                  <a:ext uri="{0D108BD9-81ED-4DB2-BD59-A6C34878D82A}">
                    <a16:rowId xmlns:a16="http://schemas.microsoft.com/office/drawing/2014/main" val="2567166515"/>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18/3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OCR Sport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CC2E5"/>
                    </a:solidFill>
                  </a:tcPr>
                </a:tc>
                <a:tc>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History: The People’s Health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extLst>
                  <a:ext uri="{0D108BD9-81ED-4DB2-BD59-A6C34878D82A}">
                    <a16:rowId xmlns:a16="http://schemas.microsoft.com/office/drawing/2014/main" val="3885137572"/>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19/3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Maths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869927738"/>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20/3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GCSE PE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hMerge="1">
                  <a:txBody>
                    <a:bodyPr/>
                    <a:lstStyle/>
                    <a:p>
                      <a:endParaRPr lang="en-GB"/>
                    </a:p>
                  </a:txBody>
                  <a:tcPr/>
                </a:tc>
                <a:extLst>
                  <a:ext uri="{0D108BD9-81ED-4DB2-BD59-A6C34878D82A}">
                    <a16:rowId xmlns:a16="http://schemas.microsoft.com/office/drawing/2014/main" val="3998141265"/>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hMerge="1">
                  <a:txBody>
                    <a:bodyPr/>
                    <a:lstStyle/>
                    <a:p>
                      <a:endParaRPr lang="en-GB"/>
                    </a:p>
                  </a:txBody>
                  <a:tcPr/>
                </a:tc>
                <a:extLst>
                  <a:ext uri="{0D108BD9-81ED-4DB2-BD59-A6C34878D82A}">
                    <a16:rowId xmlns:a16="http://schemas.microsoft.com/office/drawing/2014/main" val="2056621859"/>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8/4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OCR Sport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CC2E5"/>
                    </a:solidFill>
                  </a:tcPr>
                </a:tc>
                <a:tc>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History: Goodrich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extLst>
                  <a:ext uri="{0D108BD9-81ED-4DB2-BD59-A6C34878D82A}">
                    <a16:rowId xmlns:a16="http://schemas.microsoft.com/office/drawing/2014/main" val="2073088648"/>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9/4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Maths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3783305125"/>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10/4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GCSE PE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hMerge="1">
                  <a:txBody>
                    <a:bodyPr/>
                    <a:lstStyle/>
                    <a:p>
                      <a:endParaRPr lang="en-GB"/>
                    </a:p>
                  </a:txBody>
                  <a:tcPr/>
                </a:tc>
                <a:extLst>
                  <a:ext uri="{0D108BD9-81ED-4DB2-BD59-A6C34878D82A}">
                    <a16:rowId xmlns:a16="http://schemas.microsoft.com/office/drawing/2014/main" val="2350017691"/>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F</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12/4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Geography: Deconstructing 9 mark questions (targeting grade 7+)</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endParaRPr lang="en-GB"/>
                    </a:p>
                  </a:txBody>
                  <a:tcPr/>
                </a:tc>
                <a:extLst>
                  <a:ext uri="{0D108BD9-81ED-4DB2-BD59-A6C34878D82A}">
                    <a16:rowId xmlns:a16="http://schemas.microsoft.com/office/drawing/2014/main" val="1385899723"/>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15/4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English Literature Paper 2 (An Inspector Calls and Poetry)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en-GB"/>
                    </a:p>
                  </a:txBody>
                  <a:tcPr/>
                </a:tc>
                <a:extLst>
                  <a:ext uri="{0D108BD9-81ED-4DB2-BD59-A6C34878D82A}">
                    <a16:rowId xmlns:a16="http://schemas.microsoft.com/office/drawing/2014/main" val="2856774354"/>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16/4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Food, Textiles, RM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hMerge="1">
                  <a:txBody>
                    <a:bodyPr/>
                    <a:lstStyle/>
                    <a:p>
                      <a:endParaRPr lang="en-GB"/>
                    </a:p>
                  </a:txBody>
                  <a:tcPr/>
                </a:tc>
                <a:extLst>
                  <a:ext uri="{0D108BD9-81ED-4DB2-BD59-A6C34878D82A}">
                    <a16:rowId xmlns:a16="http://schemas.microsoft.com/office/drawing/2014/main" val="1712514407"/>
                  </a:ext>
                </a:extLst>
              </a:tr>
              <a:tr h="403793">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17/4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Science: Session 3 –Triple Physics, Trilogy Higher Biology, Trilogy Foundation Chemistry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extLst>
                  <a:ext uri="{0D108BD9-81ED-4DB2-BD59-A6C34878D82A}">
                    <a16:rowId xmlns:a16="http://schemas.microsoft.com/office/drawing/2014/main" val="3582829054"/>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22/4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English Language Paper 2 (non-fiction)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en-GB"/>
                    </a:p>
                  </a:txBody>
                  <a:tcPr/>
                </a:tc>
                <a:extLst>
                  <a:ext uri="{0D108BD9-81ED-4DB2-BD59-A6C34878D82A}">
                    <a16:rowId xmlns:a16="http://schemas.microsoft.com/office/drawing/2014/main" val="159588535"/>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23/4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Maths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3040584099"/>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24/4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Geography: Data manipulation, graphs and statistics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endParaRPr lang="en-GB"/>
                    </a:p>
                  </a:txBody>
                  <a:tcPr/>
                </a:tc>
                <a:extLst>
                  <a:ext uri="{0D108BD9-81ED-4DB2-BD59-A6C34878D82A}">
                    <a16:rowId xmlns:a16="http://schemas.microsoft.com/office/drawing/2014/main" val="1003210984"/>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29/4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History: The Making of America</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hMerge="1">
                  <a:txBody>
                    <a:bodyPr/>
                    <a:lstStyle/>
                    <a:p>
                      <a:endParaRPr lang="en-GB"/>
                    </a:p>
                  </a:txBody>
                  <a:tcPr/>
                </a:tc>
                <a:extLst>
                  <a:ext uri="{0D108BD9-81ED-4DB2-BD59-A6C34878D82A}">
                    <a16:rowId xmlns:a16="http://schemas.microsoft.com/office/drawing/2014/main" val="2580780974"/>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30/4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Food, Textiles, RM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hMerge="1">
                  <a:txBody>
                    <a:bodyPr/>
                    <a:lstStyle/>
                    <a:p>
                      <a:endParaRPr lang="en-GB"/>
                    </a:p>
                  </a:txBody>
                  <a:tcPr/>
                </a:tc>
                <a:extLst>
                  <a:ext uri="{0D108BD9-81ED-4DB2-BD59-A6C34878D82A}">
                    <a16:rowId xmlns:a16="http://schemas.microsoft.com/office/drawing/2014/main" val="2255357817"/>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1/5</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Maths</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3296556664"/>
                  </a:ext>
                </a:extLst>
              </a:tr>
            </a:tbl>
          </a:graphicData>
        </a:graphic>
      </p:graphicFrame>
    </p:spTree>
    <p:extLst>
      <p:ext uri="{BB962C8B-B14F-4D97-AF65-F5344CB8AC3E}">
        <p14:creationId xmlns:p14="http://schemas.microsoft.com/office/powerpoint/2010/main" val="3193051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3895" y="126610"/>
            <a:ext cx="10959905" cy="928468"/>
          </a:xfrm>
        </p:spPr>
        <p:txBody>
          <a:bodyPr/>
          <a:lstStyle/>
          <a:p>
            <a:r>
              <a:rPr lang="en-GB" b="1">
                <a:latin typeface="+mn-lt"/>
              </a:rPr>
              <a:t>A starting point for revision:</a:t>
            </a:r>
          </a:p>
        </p:txBody>
      </p:sp>
      <p:sp>
        <p:nvSpPr>
          <p:cNvPr id="3" name="Content Placeholder 2"/>
          <p:cNvSpPr>
            <a:spLocks noGrp="1"/>
          </p:cNvSpPr>
          <p:nvPr>
            <p:ph idx="1"/>
          </p:nvPr>
        </p:nvSpPr>
        <p:spPr>
          <a:xfrm>
            <a:off x="393895" y="1209822"/>
            <a:ext cx="11194725" cy="5444196"/>
          </a:xfrm>
        </p:spPr>
        <p:txBody>
          <a:bodyPr vert="horz" lIns="91440" tIns="45720" rIns="91440" bIns="45720" rtlCol="0" anchor="t">
            <a:normAutofit fontScale="92500" lnSpcReduction="10000"/>
          </a:bodyPr>
          <a:lstStyle/>
          <a:p>
            <a:r>
              <a:rPr lang="en-GB" dirty="0"/>
              <a:t>Each subject has produced a revision overview which is on the school website:</a:t>
            </a:r>
          </a:p>
          <a:p>
            <a:r>
              <a:rPr lang="en-GB" dirty="0"/>
              <a:t>Curriculum – Academic - KS4 subjects – Year 11 Revision Information</a:t>
            </a:r>
          </a:p>
          <a:p>
            <a:pPr marL="0" indent="0">
              <a:buNone/>
            </a:pPr>
            <a:endParaRPr lang="en-GB" dirty="0"/>
          </a:p>
          <a:p>
            <a:r>
              <a:rPr lang="en-GB" dirty="0">
                <a:solidFill>
                  <a:schemeClr val="accent5">
                    <a:lumMod val="75000"/>
                  </a:schemeClr>
                </a:solidFill>
              </a:rPr>
              <a:t>Exam board</a:t>
            </a:r>
          </a:p>
          <a:p>
            <a:r>
              <a:rPr lang="en-GB" dirty="0">
                <a:solidFill>
                  <a:srgbClr val="FF0000"/>
                </a:solidFill>
              </a:rPr>
              <a:t>Assessment summary</a:t>
            </a:r>
            <a:endParaRPr lang="en-GB" dirty="0">
              <a:solidFill>
                <a:srgbClr val="FF0000"/>
              </a:solidFill>
              <a:cs typeface="Calibri"/>
            </a:endParaRPr>
          </a:p>
          <a:p>
            <a:r>
              <a:rPr lang="en-GB" dirty="0">
                <a:solidFill>
                  <a:schemeClr val="accent5">
                    <a:lumMod val="75000"/>
                  </a:schemeClr>
                </a:solidFill>
              </a:rPr>
              <a:t>Past Papers and Mark Schemes</a:t>
            </a:r>
          </a:p>
          <a:p>
            <a:r>
              <a:rPr lang="en-GB" dirty="0">
                <a:solidFill>
                  <a:schemeClr val="accent5">
                    <a:lumMod val="75000"/>
                  </a:schemeClr>
                </a:solidFill>
              </a:rPr>
              <a:t>Useful Revision Websites</a:t>
            </a:r>
          </a:p>
          <a:p>
            <a:r>
              <a:rPr lang="en-GB" dirty="0">
                <a:solidFill>
                  <a:schemeClr val="accent5">
                    <a:lumMod val="75000"/>
                  </a:schemeClr>
                </a:solidFill>
              </a:rPr>
              <a:t>Revision apps</a:t>
            </a:r>
          </a:p>
          <a:p>
            <a:r>
              <a:rPr lang="en-GB" dirty="0">
                <a:solidFill>
                  <a:schemeClr val="accent5">
                    <a:lumMod val="75000"/>
                  </a:schemeClr>
                </a:solidFill>
              </a:rPr>
              <a:t>Recommended revision guides</a:t>
            </a:r>
          </a:p>
          <a:p>
            <a:r>
              <a:rPr lang="en-GB" dirty="0">
                <a:solidFill>
                  <a:schemeClr val="accent5">
                    <a:lumMod val="75000"/>
                  </a:schemeClr>
                </a:solidFill>
              </a:rPr>
              <a:t>Other useful information</a:t>
            </a:r>
          </a:p>
          <a:p>
            <a:endParaRPr lang="en-GB" dirty="0"/>
          </a:p>
        </p:txBody>
      </p:sp>
    </p:spTree>
    <p:extLst>
      <p:ext uri="{BB962C8B-B14F-4D97-AF65-F5344CB8AC3E}">
        <p14:creationId xmlns:p14="http://schemas.microsoft.com/office/powerpoint/2010/main" val="41831375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81481"/>
            <a:ext cx="9144000" cy="920672"/>
          </a:xfrm>
        </p:spPr>
        <p:txBody>
          <a:bodyPr/>
          <a:lstStyle/>
          <a:p>
            <a:r>
              <a:rPr lang="en-GB"/>
              <a:t>The Revision Process</a:t>
            </a:r>
          </a:p>
        </p:txBody>
      </p:sp>
      <p:pic>
        <p:nvPicPr>
          <p:cNvPr id="1026" name="Picture 2" descr="https://classteaching.files.wordpress.com/2015/01/revdoc.pn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22979" y="796704"/>
            <a:ext cx="11363325" cy="5715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473513" y="6327038"/>
            <a:ext cx="9862241" cy="369332"/>
          </a:xfrm>
          <a:prstGeom prst="rect">
            <a:avLst/>
          </a:prstGeom>
        </p:spPr>
        <p:txBody>
          <a:bodyPr wrap="square">
            <a:spAutoFit/>
          </a:bodyPr>
          <a:lstStyle/>
          <a:p>
            <a:endParaRPr lang="en-GB">
              <a:solidFill>
                <a:prstClr val="black"/>
              </a:solidFill>
            </a:endParaRPr>
          </a:p>
        </p:txBody>
      </p:sp>
    </p:spTree>
    <p:extLst>
      <p:ext uri="{BB962C8B-B14F-4D97-AF65-F5344CB8AC3E}">
        <p14:creationId xmlns:p14="http://schemas.microsoft.com/office/powerpoint/2010/main" val="3505886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marL="0" indent="0" algn="ctr">
              <a:buNone/>
            </a:pPr>
            <a:r>
              <a:rPr lang="en-GB" sz="13800" b="1"/>
              <a:t>Not very effective</a:t>
            </a:r>
          </a:p>
        </p:txBody>
      </p:sp>
    </p:spTree>
    <p:extLst>
      <p:ext uri="{BB962C8B-B14F-4D97-AF65-F5344CB8AC3E}">
        <p14:creationId xmlns:p14="http://schemas.microsoft.com/office/powerpoint/2010/main" val="8319724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b="1"/>
              <a:t>Re-reading</a:t>
            </a:r>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585" y="1700808"/>
            <a:ext cx="7290915"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05215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b="1"/>
              <a:t>Highlighting</a:t>
            </a:r>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3592" y="1556793"/>
            <a:ext cx="7186276" cy="47003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00654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8800" b="1">
                <a:latin typeface="+mn-lt"/>
              </a:rPr>
              <a:t>Why?</a:t>
            </a:r>
          </a:p>
        </p:txBody>
      </p:sp>
      <p:sp>
        <p:nvSpPr>
          <p:cNvPr id="3" name="Content Placeholder 2"/>
          <p:cNvSpPr>
            <a:spLocks noGrp="1"/>
          </p:cNvSpPr>
          <p:nvPr>
            <p:ph idx="1"/>
          </p:nvPr>
        </p:nvSpPr>
        <p:spPr>
          <a:xfrm>
            <a:off x="204715" y="1825625"/>
            <a:ext cx="6493540" cy="4351338"/>
          </a:xfrm>
        </p:spPr>
        <p:txBody>
          <a:bodyPr>
            <a:noAutofit/>
          </a:bodyPr>
          <a:lstStyle/>
          <a:p>
            <a:r>
              <a:rPr lang="en-GB" sz="4000"/>
              <a:t>Low challenge.</a:t>
            </a:r>
          </a:p>
          <a:p>
            <a:r>
              <a:rPr lang="en-GB" sz="4000"/>
              <a:t>Little thinking required.</a:t>
            </a:r>
          </a:p>
          <a:p>
            <a:r>
              <a:rPr lang="en-GB" sz="4000"/>
              <a:t>No quality assurance i.e. how do you know it’s working?</a:t>
            </a:r>
          </a:p>
          <a:p>
            <a:r>
              <a:rPr lang="en-GB" sz="4000"/>
              <a:t>Makes the student think that they are ‘doing something’</a:t>
            </a:r>
          </a:p>
        </p:txBody>
      </p:sp>
      <p:pic>
        <p:nvPicPr>
          <p:cNvPr id="4" name="Picture 2" descr="http://gainesvillescene.com/wp-content/uploads/2014/02/download.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3312" y="1690688"/>
            <a:ext cx="4120487"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65057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2308FF-7578-D1C8-7C74-1D2E0A4275B5}"/>
              </a:ext>
            </a:extLst>
          </p:cNvPr>
          <p:cNvSpPr>
            <a:spLocks noGrp="1"/>
          </p:cNvSpPr>
          <p:nvPr>
            <p:ph type="title"/>
          </p:nvPr>
        </p:nvSpPr>
        <p:spPr>
          <a:xfrm>
            <a:off x="327401" y="1153572"/>
            <a:ext cx="3559833" cy="4461163"/>
          </a:xfrm>
        </p:spPr>
        <p:txBody>
          <a:bodyPr>
            <a:normAutofit/>
          </a:bodyPr>
          <a:lstStyle/>
          <a:p>
            <a:r>
              <a:rPr lang="en-US" sz="6600" b="1">
                <a:solidFill>
                  <a:srgbClr val="FFFFFF"/>
                </a:solidFill>
                <a:latin typeface="Calibri"/>
                <a:cs typeface="Calibri Light"/>
              </a:rPr>
              <a:t>And yet...</a:t>
            </a:r>
            <a:endParaRPr lang="en-US" sz="6600" b="1">
              <a:solidFill>
                <a:srgbClr val="FFFFFF"/>
              </a:solidFill>
              <a:latin typeface="Calibri"/>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1E8D6B6-5DE2-862D-84EE-D8DCCC5AE3CD}"/>
              </a:ext>
            </a:extLst>
          </p:cNvPr>
          <p:cNvSpPr>
            <a:spLocks noGrp="1"/>
          </p:cNvSpPr>
          <p:nvPr>
            <p:ph idx="1"/>
          </p:nvPr>
        </p:nvSpPr>
        <p:spPr>
          <a:xfrm>
            <a:off x="4447308" y="591344"/>
            <a:ext cx="6906491" cy="5585619"/>
          </a:xfrm>
        </p:spPr>
        <p:txBody>
          <a:bodyPr anchor="ctr">
            <a:normAutofit/>
          </a:bodyPr>
          <a:lstStyle/>
          <a:p>
            <a:pPr lvl="1"/>
            <a:r>
              <a:rPr lang="en-US" sz="4000">
                <a:ea typeface="+mn-lt"/>
                <a:cs typeface="+mn-lt"/>
              </a:rPr>
              <a:t>59% of Year 11 students thought re-reading notes and text-books was effective;</a:t>
            </a:r>
            <a:endParaRPr lang="en-US" sz="4000">
              <a:cs typeface="Calibri" panose="020F0502020204030204"/>
            </a:endParaRPr>
          </a:p>
          <a:p>
            <a:pPr marL="457200" lvl="1" indent="0">
              <a:buNone/>
            </a:pPr>
            <a:endParaRPr lang="en-US" sz="4000">
              <a:cs typeface="Calibri" panose="020F0502020204030204"/>
            </a:endParaRPr>
          </a:p>
          <a:p>
            <a:pPr lvl="1"/>
            <a:r>
              <a:rPr lang="en-US" sz="4000">
                <a:ea typeface="+mn-lt"/>
                <a:cs typeface="+mn-lt"/>
              </a:rPr>
              <a:t>31% of Year 11 students thought highlighting notes was effective.</a:t>
            </a:r>
            <a:endParaRPr lang="en-US" sz="4000">
              <a:cs typeface="Calibri"/>
            </a:endParaRPr>
          </a:p>
          <a:p>
            <a:endParaRPr lang="en-US">
              <a:cs typeface="Calibri"/>
            </a:endParaRPr>
          </a:p>
        </p:txBody>
      </p:sp>
    </p:spTree>
    <p:extLst>
      <p:ext uri="{BB962C8B-B14F-4D97-AF65-F5344CB8AC3E}">
        <p14:creationId xmlns:p14="http://schemas.microsoft.com/office/powerpoint/2010/main" val="12553155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p:cNvSpPr txBox="1">
            <a:spLocks/>
          </p:cNvSpPr>
          <p:nvPr/>
        </p:nvSpPr>
        <p:spPr>
          <a:xfrm>
            <a:off x="589560" y="856180"/>
            <a:ext cx="4560584" cy="112806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fontAlgn="auto">
              <a:spcAft>
                <a:spcPts val="600"/>
              </a:spcAft>
              <a:buClrTx/>
              <a:buSzTx/>
              <a:tabLst/>
              <a:defRPr/>
            </a:pPr>
            <a:r>
              <a:rPr kumimoji="0" lang="en-US" sz="5400" b="1" i="0" u="none" strike="noStrike" cap="none" spc="0" normalizeH="0" baseline="0" noProof="0">
                <a:ln>
                  <a:noFill/>
                </a:ln>
                <a:effectLst/>
                <a:uLnTx/>
                <a:uFillTx/>
                <a:latin typeface="Calibri"/>
                <a:cs typeface="Calibri"/>
              </a:rPr>
              <a:t>Timescales</a:t>
            </a:r>
          </a:p>
        </p:txBody>
      </p:sp>
      <p:grpSp>
        <p:nvGrpSpPr>
          <p:cNvPr id="16"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2"/>
          <p:cNvSpPr txBox="1">
            <a:spLocks/>
          </p:cNvSpPr>
          <p:nvPr/>
        </p:nvSpPr>
        <p:spPr>
          <a:xfrm>
            <a:off x="360682" y="2330505"/>
            <a:ext cx="5048254" cy="4339018"/>
          </a:xfrm>
          <a:prstGeom prst="rect">
            <a:avLst/>
          </a:prstGeom>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fontAlgn="auto">
              <a:spcBef>
                <a:spcPts val="1000"/>
              </a:spcBef>
              <a:spcAft>
                <a:spcPts val="0"/>
              </a:spcAft>
              <a:buClrTx/>
              <a:buSzTx/>
              <a:tabLst/>
              <a:defRPr/>
            </a:pPr>
            <a:r>
              <a:rPr kumimoji="0" lang="en-US" b="1" i="0" u="none" strike="noStrike" cap="none" spc="0" normalizeH="0" baseline="0" noProof="0" dirty="0">
                <a:ln>
                  <a:noFill/>
                </a:ln>
                <a:effectLst/>
                <a:uLnTx/>
                <a:uFillTx/>
              </a:rPr>
              <a:t>First exam is on 8</a:t>
            </a:r>
            <a:r>
              <a:rPr lang="en-US" b="1" baseline="30000" dirty="0" err="1"/>
              <a:t>th</a:t>
            </a:r>
            <a:r>
              <a:rPr kumimoji="0" lang="en-US" b="1" i="0" u="none" strike="noStrike" cap="none" spc="0" normalizeH="0" baseline="0" noProof="0" dirty="0">
                <a:ln>
                  <a:noFill/>
                </a:ln>
                <a:effectLst/>
                <a:uLnTx/>
                <a:uFillTx/>
              </a:rPr>
              <a:t> May</a:t>
            </a:r>
            <a:endParaRPr lang="en-US" b="1" i="0" u="none" strike="noStrike" cap="none" spc="0" normalizeH="0" baseline="0" noProof="0" dirty="0">
              <a:ln>
                <a:noFill/>
              </a:ln>
              <a:effectLst/>
              <a:uLnTx/>
              <a:uFillTx/>
              <a:cs typeface="Calibri"/>
            </a:endParaRPr>
          </a:p>
          <a:p>
            <a:pPr marL="228600" marR="0" lvl="0" fontAlgn="auto">
              <a:spcBef>
                <a:spcPts val="1000"/>
              </a:spcBef>
              <a:spcAft>
                <a:spcPts val="0"/>
              </a:spcAft>
              <a:buClrTx/>
              <a:buSzTx/>
              <a:tabLst/>
              <a:defRPr/>
            </a:pPr>
            <a:r>
              <a:rPr lang="en-US" b="1" dirty="0"/>
              <a:t>Last exam is on 18</a:t>
            </a:r>
            <a:r>
              <a:rPr lang="en-US" b="1" baseline="30000" dirty="0"/>
              <a:t>th</a:t>
            </a:r>
            <a:r>
              <a:rPr lang="en-US" b="1" dirty="0"/>
              <a:t> June (25</a:t>
            </a:r>
            <a:r>
              <a:rPr lang="en-US" b="1" baseline="30000" dirty="0"/>
              <a:t>th</a:t>
            </a:r>
            <a:r>
              <a:rPr lang="en-US" b="1" dirty="0"/>
              <a:t> for contingency)</a:t>
            </a:r>
            <a:endParaRPr lang="en-US" b="1" i="0" u="none" strike="noStrike" cap="none" spc="0" normalizeH="0" baseline="0" noProof="0" dirty="0">
              <a:ln>
                <a:noFill/>
              </a:ln>
              <a:effectLst/>
              <a:uLnTx/>
              <a:uFillTx/>
              <a:cs typeface="Calibri"/>
            </a:endParaRPr>
          </a:p>
          <a:p>
            <a:pPr>
              <a:defRPr/>
            </a:pPr>
            <a:r>
              <a:rPr lang="en-US" b="1" dirty="0"/>
              <a:t>20</a:t>
            </a:r>
            <a:r>
              <a:rPr kumimoji="0" lang="en-US" b="1" i="0" u="none" strike="noStrike" cap="none" spc="0" normalizeH="0" baseline="0" noProof="0" dirty="0">
                <a:ln>
                  <a:noFill/>
                </a:ln>
                <a:effectLst/>
                <a:uLnTx/>
                <a:uFillTx/>
              </a:rPr>
              <a:t> out of</a:t>
            </a:r>
            <a:r>
              <a:rPr lang="en-US" b="1" dirty="0"/>
              <a:t> 44</a:t>
            </a:r>
            <a:r>
              <a:rPr kumimoji="0" lang="en-US" b="1" i="0" u="none" strike="noStrike" cap="none" spc="0" normalizeH="0" baseline="0" noProof="0" dirty="0">
                <a:ln>
                  <a:noFill/>
                </a:ln>
                <a:effectLst/>
                <a:uLnTx/>
                <a:uFillTx/>
              </a:rPr>
              <a:t> exams before May half term – implications for revision</a:t>
            </a:r>
            <a:r>
              <a:rPr lang="en-US" b="1" dirty="0"/>
              <a:t>?</a:t>
            </a:r>
            <a:endParaRPr lang="en-US" b="1" i="0" u="none" strike="noStrike" cap="none" spc="0" normalizeH="0" baseline="0" noProof="0" dirty="0">
              <a:ln>
                <a:noFill/>
              </a:ln>
              <a:effectLst/>
              <a:uLnTx/>
              <a:uFillTx/>
              <a:cs typeface="Calibri"/>
            </a:endParaRPr>
          </a:p>
          <a:p>
            <a:pPr>
              <a:defRPr/>
            </a:pPr>
            <a:r>
              <a:rPr kumimoji="0" lang="en-US" b="1" i="0" u="none" strike="noStrike" cap="none" spc="0" normalizeH="0" baseline="0" noProof="0" dirty="0">
                <a:ln>
                  <a:noFill/>
                </a:ln>
                <a:effectLst/>
                <a:uLnTx/>
                <a:uFillTx/>
              </a:rPr>
              <a:t>Study leave begins after Friday May 2</a:t>
            </a:r>
            <a:r>
              <a:rPr kumimoji="0" lang="en-US" b="1" i="0" u="none" strike="noStrike" cap="none" spc="0" normalizeH="0" baseline="30000" noProof="0" dirty="0">
                <a:ln>
                  <a:noFill/>
                </a:ln>
                <a:effectLst/>
                <a:uLnTx/>
                <a:uFillTx/>
              </a:rPr>
              <a:t>nd</a:t>
            </a:r>
            <a:r>
              <a:rPr kumimoji="0" lang="en-US" b="1" i="0" u="none" strike="noStrike" cap="none" spc="0" normalizeH="0" baseline="0" noProof="0" dirty="0">
                <a:ln>
                  <a:noFill/>
                </a:ln>
                <a:effectLst/>
                <a:uLnTx/>
                <a:uFillTx/>
              </a:rPr>
              <a:t>.</a:t>
            </a:r>
            <a:endParaRPr lang="en-US" b="1" i="0" u="none" strike="noStrike" cap="none" spc="0" normalizeH="0" baseline="0" noProof="0" dirty="0">
              <a:ln>
                <a:noFill/>
              </a:ln>
              <a:effectLst/>
              <a:uLnTx/>
              <a:uFillTx/>
              <a:cs typeface="Calibri"/>
            </a:endParaRPr>
          </a:p>
          <a:p>
            <a:pPr marL="228600" marR="0" lvl="0" fontAlgn="auto">
              <a:spcBef>
                <a:spcPts val="1000"/>
              </a:spcBef>
              <a:spcAft>
                <a:spcPts val="0"/>
              </a:spcAft>
              <a:buClrTx/>
              <a:buSzTx/>
              <a:tabLst/>
              <a:defRPr/>
            </a:pPr>
            <a:r>
              <a:rPr kumimoji="0" lang="en-US" b="1" i="0" u="none" strike="noStrike" cap="none" spc="0" normalizeH="0" baseline="0" noProof="0" dirty="0">
                <a:ln>
                  <a:noFill/>
                </a:ln>
                <a:effectLst/>
                <a:uLnTx/>
                <a:uFillTx/>
              </a:rPr>
              <a:t>Lessons and in-school revision optional thereafter.</a:t>
            </a:r>
            <a:endParaRPr lang="en-US" b="1" i="0" u="none" strike="noStrike" cap="none" spc="0" normalizeH="0" baseline="0" noProof="0" dirty="0">
              <a:ln>
                <a:noFill/>
              </a:ln>
              <a:effectLst/>
              <a:uLnTx/>
              <a:uFillTx/>
              <a:cs typeface="Calibri"/>
            </a:endParaRPr>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r="2" b="3063"/>
          <a:stretch/>
        </p:blipFill>
        <p:spPr>
          <a:xfrm>
            <a:off x="5862770" y="856861"/>
            <a:ext cx="5583559" cy="5331183"/>
          </a:xfrm>
          <a:prstGeom prst="rect">
            <a:avLst/>
          </a:prstGeom>
        </p:spPr>
      </p:pic>
    </p:spTree>
    <p:extLst>
      <p:ext uri="{BB962C8B-B14F-4D97-AF65-F5344CB8AC3E}">
        <p14:creationId xmlns:p14="http://schemas.microsoft.com/office/powerpoint/2010/main" val="15265019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a:xfrm>
            <a:off x="356155" y="1153572"/>
            <a:ext cx="3531079" cy="4461163"/>
          </a:xfrm>
        </p:spPr>
        <p:txBody>
          <a:bodyPr>
            <a:normAutofit/>
          </a:bodyPr>
          <a:lstStyle/>
          <a:p>
            <a:r>
              <a:rPr lang="en-GB" sz="6000" b="1" dirty="0">
                <a:solidFill>
                  <a:srgbClr val="FFFFFF"/>
                </a:solidFill>
                <a:latin typeface="+mn-lt"/>
              </a:rPr>
              <a:t>138 hours</a:t>
            </a: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 name="Content Placeholder 3"/>
          <p:cNvSpPr>
            <a:spLocks noGrp="1"/>
          </p:cNvSpPr>
          <p:nvPr>
            <p:ph idx="1"/>
          </p:nvPr>
        </p:nvSpPr>
        <p:spPr>
          <a:xfrm>
            <a:off x="4857468" y="636190"/>
            <a:ext cx="6978377" cy="5585619"/>
          </a:xfrm>
        </p:spPr>
        <p:txBody>
          <a:bodyPr vert="horz" lIns="91440" tIns="45720" rIns="91440" bIns="45720" rtlCol="0" anchor="ctr">
            <a:normAutofit/>
          </a:bodyPr>
          <a:lstStyle/>
          <a:p>
            <a:r>
              <a:rPr lang="en-GB" sz="3600" dirty="0"/>
              <a:t>20 hours Feb half term (20)</a:t>
            </a:r>
          </a:p>
          <a:p>
            <a:r>
              <a:rPr lang="en-GB" sz="3600" dirty="0"/>
              <a:t>1 hour each night Monday-Thursday (32)</a:t>
            </a:r>
            <a:endParaRPr lang="en-GB" sz="3600" dirty="0">
              <a:cs typeface="Calibri"/>
            </a:endParaRPr>
          </a:p>
          <a:p>
            <a:r>
              <a:rPr lang="en-GB" sz="3600" dirty="0"/>
              <a:t>2 hours each weekend (16)</a:t>
            </a:r>
            <a:endParaRPr lang="en-GB" sz="3600" dirty="0">
              <a:cs typeface="Calibri"/>
            </a:endParaRPr>
          </a:p>
          <a:p>
            <a:r>
              <a:rPr lang="en-GB" sz="3600" dirty="0"/>
              <a:t>50 hours Easter holiday (50)</a:t>
            </a:r>
            <a:endParaRPr lang="en-GB" sz="3600" dirty="0">
              <a:cs typeface="Calibri"/>
            </a:endParaRPr>
          </a:p>
          <a:p>
            <a:r>
              <a:rPr lang="en-GB" sz="3600" dirty="0"/>
              <a:t>20 hours May half term (20)</a:t>
            </a:r>
            <a:endParaRPr lang="en-GB" sz="3600" dirty="0">
              <a:cs typeface="Calibri"/>
            </a:endParaRPr>
          </a:p>
          <a:p>
            <a:endParaRPr lang="en-GB" dirty="0"/>
          </a:p>
          <a:p>
            <a:pPr marL="0" indent="0">
              <a:buNone/>
            </a:pPr>
            <a:endParaRPr lang="en-GB" b="1" i="1" dirty="0">
              <a:cs typeface="Calibri"/>
            </a:endParaRPr>
          </a:p>
          <a:p>
            <a:pPr marL="0" indent="0">
              <a:buNone/>
            </a:pPr>
            <a:endParaRPr lang="en-GB" dirty="0"/>
          </a:p>
          <a:p>
            <a:endParaRPr lang="en-GB" dirty="0"/>
          </a:p>
        </p:txBody>
      </p:sp>
    </p:spTree>
    <p:extLst>
      <p:ext uri="{BB962C8B-B14F-4D97-AF65-F5344CB8AC3E}">
        <p14:creationId xmlns:p14="http://schemas.microsoft.com/office/powerpoint/2010/main" val="11657066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a:xfrm>
            <a:off x="313023" y="1153572"/>
            <a:ext cx="3574211" cy="4461163"/>
          </a:xfrm>
        </p:spPr>
        <p:txBody>
          <a:bodyPr>
            <a:normAutofit/>
          </a:bodyPr>
          <a:lstStyle/>
          <a:p>
            <a:r>
              <a:rPr lang="en-GB" sz="6000" b="1" dirty="0">
                <a:solidFill>
                  <a:srgbClr val="FFFFFF"/>
                </a:solidFill>
                <a:latin typeface="+mn-lt"/>
              </a:rPr>
              <a:t>138 hours</a:t>
            </a: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 name="Content Placeholder 3"/>
          <p:cNvSpPr>
            <a:spLocks noGrp="1"/>
          </p:cNvSpPr>
          <p:nvPr>
            <p:ph idx="1"/>
          </p:nvPr>
        </p:nvSpPr>
        <p:spPr>
          <a:xfrm>
            <a:off x="4174139" y="591344"/>
            <a:ext cx="8099810" cy="5585619"/>
          </a:xfrm>
        </p:spPr>
        <p:txBody>
          <a:bodyPr vert="horz" lIns="91440" tIns="45720" rIns="91440" bIns="45720" rtlCol="0" anchor="ctr">
            <a:normAutofit/>
          </a:bodyPr>
          <a:lstStyle/>
          <a:p>
            <a:r>
              <a:rPr lang="en-GB" dirty="0"/>
              <a:t>20 hours Feb half term (20)</a:t>
            </a:r>
          </a:p>
          <a:p>
            <a:r>
              <a:rPr lang="en-GB" dirty="0"/>
              <a:t>1 hour each night Monday-Thursday (32)</a:t>
            </a:r>
            <a:endParaRPr lang="en-GB" dirty="0">
              <a:cs typeface="Calibri"/>
            </a:endParaRPr>
          </a:p>
          <a:p>
            <a:r>
              <a:rPr lang="en-GB" dirty="0"/>
              <a:t>2 hours each weekend (16)</a:t>
            </a:r>
            <a:endParaRPr lang="en-GB" dirty="0">
              <a:cs typeface="Calibri"/>
            </a:endParaRPr>
          </a:p>
          <a:p>
            <a:r>
              <a:rPr lang="en-GB" dirty="0"/>
              <a:t>50 hours Easter holiday (50)</a:t>
            </a:r>
            <a:endParaRPr lang="en-GB" dirty="0">
              <a:cs typeface="Calibri"/>
            </a:endParaRPr>
          </a:p>
          <a:p>
            <a:r>
              <a:rPr lang="en-GB" dirty="0"/>
              <a:t>20 hours May half term (20)</a:t>
            </a:r>
            <a:endParaRPr lang="en-GB" dirty="0">
              <a:cs typeface="Calibri"/>
            </a:endParaRPr>
          </a:p>
          <a:p>
            <a:endParaRPr lang="en-GB" dirty="0"/>
          </a:p>
          <a:p>
            <a:pPr marL="0" indent="0" algn="ctr">
              <a:buNone/>
            </a:pPr>
            <a:r>
              <a:rPr lang="en-GB" sz="3600" b="1" i="1" dirty="0"/>
              <a:t>138 hours divided by 9 subjects </a:t>
            </a:r>
            <a:endParaRPr lang="en-GB" sz="3600" b="1" i="1" dirty="0">
              <a:cs typeface="Calibri"/>
            </a:endParaRPr>
          </a:p>
          <a:p>
            <a:pPr marL="0" indent="0" algn="ctr">
              <a:buNone/>
            </a:pPr>
            <a:r>
              <a:rPr lang="en-GB" sz="3600" b="1" i="1" dirty="0"/>
              <a:t>= 15 hours per subject </a:t>
            </a:r>
            <a:endParaRPr lang="en-GB" dirty="0"/>
          </a:p>
          <a:p>
            <a:pPr marL="0" indent="0" algn="ctr">
              <a:buNone/>
            </a:pPr>
            <a:r>
              <a:rPr lang="en-GB" sz="3600" b="1" i="1" dirty="0"/>
              <a:t>to revise 2 years’ work!</a:t>
            </a:r>
            <a:endParaRPr lang="en-GB" sz="3600" b="1" i="1" dirty="0">
              <a:cs typeface="Calibri"/>
            </a:endParaRPr>
          </a:p>
          <a:p>
            <a:pPr marL="0" indent="0">
              <a:buNone/>
            </a:pPr>
            <a:endParaRPr lang="en-GB" dirty="0"/>
          </a:p>
          <a:p>
            <a:endParaRPr lang="en-GB" dirty="0"/>
          </a:p>
        </p:txBody>
      </p:sp>
    </p:spTree>
    <p:extLst>
      <p:ext uri="{BB962C8B-B14F-4D97-AF65-F5344CB8AC3E}">
        <p14:creationId xmlns:p14="http://schemas.microsoft.com/office/powerpoint/2010/main" val="26439084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278ADA9-6383-4BDD-80D2-8899A4026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84B7147-B0F6-40ED-B5A2-FF72BC8198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a:extLst>
              <a:ext uri="{FF2B5EF4-FFF2-40B4-BE49-F238E27FC236}">
                <a16:creationId xmlns:a16="http://schemas.microsoft.com/office/drawing/2014/main" id="{B36D2DE0-0628-4A9A-A59D-7BA8B5EB3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8E405C9-94BE-41DA-928C-DEC9A8550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5929" y="148929"/>
            <a:ext cx="6560142" cy="65601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3F5F3863-78E8-05BF-5F06-7EA26700487C}"/>
              </a:ext>
            </a:extLst>
          </p:cNvPr>
          <p:cNvSpPr>
            <a:spLocks noGrp="1"/>
          </p:cNvSpPr>
          <p:nvPr>
            <p:ph type="title"/>
          </p:nvPr>
        </p:nvSpPr>
        <p:spPr>
          <a:xfrm>
            <a:off x="3315031" y="489358"/>
            <a:ext cx="5605069" cy="5173327"/>
          </a:xfrm>
        </p:spPr>
        <p:txBody>
          <a:bodyPr vert="horz" lIns="91440" tIns="45720" rIns="91440" bIns="45720" rtlCol="0" anchor="b">
            <a:normAutofit/>
          </a:bodyPr>
          <a:lstStyle/>
          <a:p>
            <a:pPr algn="ctr"/>
            <a:r>
              <a:rPr lang="en-US" sz="6000" b="1">
                <a:latin typeface="Calibri"/>
                <a:cs typeface="Calibri Light"/>
              </a:rPr>
              <a:t>So...</a:t>
            </a:r>
            <a:br>
              <a:rPr lang="en-US" sz="6000" b="1">
                <a:latin typeface="Calibri"/>
                <a:cs typeface="Calibri Light"/>
              </a:rPr>
            </a:br>
            <a:br>
              <a:rPr lang="en-US" sz="6000" b="1">
                <a:latin typeface="Calibri"/>
                <a:cs typeface="Calibri Light"/>
              </a:rPr>
            </a:br>
            <a:r>
              <a:rPr lang="en-US" sz="6000" b="1">
                <a:latin typeface="Calibri"/>
                <a:cs typeface="Calibri Light"/>
              </a:rPr>
              <a:t>How do you make the most </a:t>
            </a:r>
            <a:br>
              <a:rPr lang="en-US" sz="6000" b="1">
                <a:latin typeface="Calibri"/>
                <a:cs typeface="Calibri Light"/>
              </a:rPr>
            </a:br>
            <a:r>
              <a:rPr lang="en-US" sz="6000" b="1">
                <a:latin typeface="Calibri"/>
                <a:cs typeface="Calibri Light"/>
              </a:rPr>
              <a:t>of that time?</a:t>
            </a:r>
            <a:br>
              <a:rPr lang="en-US" sz="6000" b="1">
                <a:latin typeface="Calibri"/>
                <a:cs typeface="Calibri Light"/>
              </a:rPr>
            </a:br>
            <a:endParaRPr lang="en-US" sz="6000" b="1" kern="1200">
              <a:solidFill>
                <a:schemeClr val="tx1"/>
              </a:solidFill>
              <a:latin typeface="Calibri"/>
              <a:cs typeface="+mj-cs"/>
            </a:endParaRPr>
          </a:p>
        </p:txBody>
      </p:sp>
      <p:sp>
        <p:nvSpPr>
          <p:cNvPr id="16" name="Arc 15">
            <a:extLst>
              <a:ext uri="{FF2B5EF4-FFF2-40B4-BE49-F238E27FC236}">
                <a16:creationId xmlns:a16="http://schemas.microsoft.com/office/drawing/2014/main" id="{D2091A72-D5BB-42AC-8FD3-F7747D908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222429" flipV="1">
            <a:off x="2494119" y="6170"/>
            <a:ext cx="6816262" cy="681626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8" name="Oval 17">
            <a:extLst>
              <a:ext uri="{FF2B5EF4-FFF2-40B4-BE49-F238E27FC236}">
                <a16:creationId xmlns:a16="http://schemas.microsoft.com/office/drawing/2014/main" id="{6ED12BFC-A737-46AF-8411-481112D54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0995" y="5310973"/>
            <a:ext cx="705948" cy="68679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352699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D47DF-2020-B69D-D2D7-A85B86F1EA89}"/>
              </a:ext>
            </a:extLst>
          </p:cNvPr>
          <p:cNvSpPr>
            <a:spLocks noGrp="1"/>
          </p:cNvSpPr>
          <p:nvPr>
            <p:ph type="title"/>
          </p:nvPr>
        </p:nvSpPr>
        <p:spPr/>
        <p:txBody>
          <a:bodyPr/>
          <a:lstStyle/>
          <a:p>
            <a:endParaRPr lang="en-US"/>
          </a:p>
        </p:txBody>
      </p:sp>
      <p:pic>
        <p:nvPicPr>
          <p:cNvPr id="3" name="Picture 3" descr="Diagram&#10;&#10;Description automatically generated">
            <a:extLst>
              <a:ext uri="{FF2B5EF4-FFF2-40B4-BE49-F238E27FC236}">
                <a16:creationId xmlns:a16="http://schemas.microsoft.com/office/drawing/2014/main" id="{62395400-8C2C-C2FB-D588-7475AB5E8D83}"/>
              </a:ext>
            </a:extLst>
          </p:cNvPr>
          <p:cNvPicPr>
            <a:picLocks noChangeAspect="1"/>
          </p:cNvPicPr>
          <p:nvPr/>
        </p:nvPicPr>
        <p:blipFill>
          <a:blip r:embed="rId2"/>
          <a:stretch>
            <a:fillRect/>
          </a:stretch>
        </p:blipFill>
        <p:spPr>
          <a:xfrm>
            <a:off x="1331344" y="-36606"/>
            <a:ext cx="9816859" cy="6888080"/>
          </a:xfrm>
          <a:prstGeom prst="rect">
            <a:avLst/>
          </a:prstGeom>
        </p:spPr>
      </p:pic>
    </p:spTree>
    <p:extLst>
      <p:ext uri="{BB962C8B-B14F-4D97-AF65-F5344CB8AC3E}">
        <p14:creationId xmlns:p14="http://schemas.microsoft.com/office/powerpoint/2010/main" val="36700154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3138" y="4405536"/>
            <a:ext cx="8977456" cy="2303485"/>
          </a:xfrm>
          <a:solidFill>
            <a:srgbClr val="FF0000"/>
          </a:solidFill>
        </p:spPr>
        <p:txBody>
          <a:bodyPr>
            <a:noAutofit/>
          </a:bodyPr>
          <a:lstStyle/>
          <a:p>
            <a:pPr algn="ctr"/>
            <a:r>
              <a:rPr lang="en-GB" b="1" dirty="0">
                <a:latin typeface="+mn-lt"/>
              </a:rPr>
              <a:t>What is our biggest </a:t>
            </a:r>
            <a:br>
              <a:rPr lang="en-GB" b="1" dirty="0">
                <a:latin typeface="+mn-lt"/>
              </a:rPr>
            </a:br>
            <a:r>
              <a:rPr lang="en-GB" sz="8000" b="1" i="1" dirty="0">
                <a:latin typeface="+mn-lt"/>
              </a:rPr>
              <a:t>FEAR</a:t>
            </a:r>
            <a:r>
              <a:rPr lang="en-GB" sz="8000" b="1" dirty="0">
                <a:latin typeface="+mn-lt"/>
              </a:rPr>
              <a:t> </a:t>
            </a:r>
            <a:br>
              <a:rPr lang="en-GB" b="1" dirty="0">
                <a:latin typeface="+mn-lt"/>
              </a:rPr>
            </a:br>
            <a:r>
              <a:rPr lang="en-GB" b="1" dirty="0">
                <a:latin typeface="+mn-lt"/>
              </a:rPr>
              <a:t>about doing an ‘assessment/test’?</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9110" y="104602"/>
            <a:ext cx="2982667" cy="4160036"/>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84147" y="233015"/>
            <a:ext cx="3244045" cy="3537174"/>
          </a:xfrm>
          <a:prstGeom prst="rect">
            <a:avLst/>
          </a:prstGeom>
        </p:spPr>
      </p:pic>
    </p:spTree>
    <p:extLst>
      <p:ext uri="{BB962C8B-B14F-4D97-AF65-F5344CB8AC3E}">
        <p14:creationId xmlns:p14="http://schemas.microsoft.com/office/powerpoint/2010/main" val="11572160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509" y="-1736118"/>
            <a:ext cx="12302836" cy="5286777"/>
          </a:xfrm>
        </p:spPr>
        <p:txBody>
          <a:bodyPr>
            <a:normAutofit/>
          </a:bodyPr>
          <a:lstStyle/>
          <a:p>
            <a:pPr algn="ctr"/>
            <a:r>
              <a:rPr lang="en-GB" sz="4000" b="1">
                <a:latin typeface="+mn-lt"/>
              </a:rPr>
              <a:t>How do we know if we ‘know it’ if we don’t ‘test it’?</a:t>
            </a:r>
            <a:br>
              <a:rPr lang="en-GB" sz="4000" b="1">
                <a:latin typeface="+mn-lt"/>
              </a:rPr>
            </a:br>
            <a:r>
              <a:rPr lang="en-GB" sz="4000" b="1">
                <a:latin typeface="+mn-lt"/>
              </a:rPr>
              <a:t>SIMPLE ANSWER……..WE CAN’T</a:t>
            </a:r>
            <a:br>
              <a:rPr lang="en-GB" sz="4000" b="1">
                <a:latin typeface="+mn-lt"/>
              </a:rPr>
            </a:br>
            <a:endParaRPr lang="en-GB" sz="4000" b="1" i="1">
              <a:latin typeface="+mn-lt"/>
            </a:endParaRPr>
          </a:p>
        </p:txBody>
      </p:sp>
      <p:pic>
        <p:nvPicPr>
          <p:cNvPr id="6" name="Picture 2" descr="http://blog.iqmatrix.com/wp-content/gallery/how-to-mind-map/how-to-mind-map-by-paul-foreman-1000px.jpg"/>
          <p:cNvPicPr>
            <a:picLocks noChangeAspect="1" noChangeArrowheads="1"/>
          </p:cNvPicPr>
          <p:nvPr/>
        </p:nvPicPr>
        <p:blipFill>
          <a:blip r:embed="rId2" cstate="print"/>
          <a:srcRect/>
          <a:stretch>
            <a:fillRect/>
          </a:stretch>
        </p:blipFill>
        <p:spPr bwMode="auto">
          <a:xfrm>
            <a:off x="381696" y="2664985"/>
            <a:ext cx="4567706" cy="2569334"/>
          </a:xfrm>
          <a:prstGeom prst="rect">
            <a:avLst/>
          </a:prstGeom>
          <a:noFill/>
        </p:spPr>
      </p:pic>
      <p:sp>
        <p:nvSpPr>
          <p:cNvPr id="8" name="Rectangle 7"/>
          <p:cNvSpPr/>
          <p:nvPr/>
        </p:nvSpPr>
        <p:spPr>
          <a:xfrm>
            <a:off x="326487" y="1328828"/>
            <a:ext cx="11537134" cy="1077218"/>
          </a:xfrm>
          <a:prstGeom prst="rect">
            <a:avLst/>
          </a:prstGeom>
          <a:solidFill>
            <a:srgbClr val="FFFF00"/>
          </a:solidFill>
        </p:spPr>
        <p:txBody>
          <a:bodyPr wrap="square" lIns="91440" tIns="45720" rIns="91440" bIns="45720" anchor="t">
            <a:spAutoFit/>
          </a:bodyPr>
          <a:lstStyle/>
          <a:p>
            <a:pPr algn="ctr">
              <a:defRPr/>
            </a:pPr>
            <a:r>
              <a:rPr kumimoji="0" lang="en-GB" sz="3200" b="1" i="1" u="none" strike="noStrike" kern="1200" cap="none" spc="0" normalizeH="0" baseline="0" noProof="0" dirty="0">
                <a:ln>
                  <a:noFill/>
                </a:ln>
                <a:effectLst/>
                <a:uLnTx/>
                <a:uFillTx/>
                <a:latin typeface="Calibri" panose="020F0502020204030204"/>
                <a:ea typeface="+mn-ea"/>
                <a:cs typeface="+mn-cs"/>
              </a:rPr>
              <a:t>The degree of success in </a:t>
            </a:r>
            <a:r>
              <a:rPr lang="en-GB" sz="3200" b="1" i="1" dirty="0">
                <a:latin typeface="Calibri" panose="020F0502020204030204"/>
              </a:rPr>
              <a:t>TRANSFORMING </a:t>
            </a:r>
            <a:r>
              <a:rPr kumimoji="0" lang="en-GB" sz="3200" b="1" i="1" u="none" strike="noStrike" kern="1200" cap="none" spc="0" normalizeH="0" baseline="0" noProof="0" dirty="0">
                <a:ln>
                  <a:noFill/>
                </a:ln>
                <a:effectLst/>
                <a:uLnTx/>
                <a:uFillTx/>
                <a:latin typeface="Calibri" panose="020F0502020204030204"/>
                <a:ea typeface="+mn-ea"/>
                <a:cs typeface="+mn-cs"/>
              </a:rPr>
              <a:t>learning can only be gauged if we TEST</a:t>
            </a:r>
            <a:r>
              <a:rPr lang="en-GB" sz="3200" b="1" i="1" dirty="0">
                <a:latin typeface="Calibri" panose="020F0502020204030204"/>
              </a:rPr>
              <a:t> to see HOW MUCH WE REALLY KNOW</a:t>
            </a:r>
            <a:endParaRPr kumimoji="0" lang="en-GB" sz="3200" b="0" i="0" u="none" strike="noStrike" kern="1200" cap="none" spc="0" normalizeH="0" baseline="0" noProof="0" dirty="0">
              <a:ln>
                <a:noFill/>
              </a:ln>
              <a:effectLst/>
              <a:uLnTx/>
              <a:uFillTx/>
              <a:latin typeface="Calibri" panose="020F0502020204030204"/>
              <a:ea typeface="+mn-ea"/>
              <a:cs typeface="+mn-cs"/>
            </a:endParaRPr>
          </a:p>
        </p:txBody>
      </p:sp>
      <p:pic>
        <p:nvPicPr>
          <p:cNvPr id="10" name="Picture 9"/>
          <p:cNvPicPr>
            <a:picLocks noChangeAspect="1"/>
          </p:cNvPicPr>
          <p:nvPr/>
        </p:nvPicPr>
        <p:blipFill>
          <a:blip r:embed="rId3"/>
          <a:stretch>
            <a:fillRect/>
          </a:stretch>
        </p:blipFill>
        <p:spPr>
          <a:xfrm>
            <a:off x="6901330" y="2559487"/>
            <a:ext cx="4479525" cy="2518834"/>
          </a:xfrm>
          <a:prstGeom prst="rect">
            <a:avLst/>
          </a:prstGeom>
        </p:spPr>
      </p:pic>
      <p:pic>
        <p:nvPicPr>
          <p:cNvPr id="3" name="Picture 4" descr="Diagram&#10;&#10;Description automatically generated">
            <a:extLst>
              <a:ext uri="{FF2B5EF4-FFF2-40B4-BE49-F238E27FC236}">
                <a16:creationId xmlns:a16="http://schemas.microsoft.com/office/drawing/2014/main" id="{17E28358-3ADC-293B-E26A-C839E7681240}"/>
              </a:ext>
            </a:extLst>
          </p:cNvPr>
          <p:cNvPicPr>
            <a:picLocks noChangeAspect="1"/>
          </p:cNvPicPr>
          <p:nvPr/>
        </p:nvPicPr>
        <p:blipFill>
          <a:blip r:embed="rId4"/>
          <a:stretch>
            <a:fillRect/>
          </a:stretch>
        </p:blipFill>
        <p:spPr>
          <a:xfrm>
            <a:off x="4420591" y="3953324"/>
            <a:ext cx="2689465" cy="2703843"/>
          </a:xfrm>
          <a:prstGeom prst="rect">
            <a:avLst/>
          </a:prstGeom>
        </p:spPr>
      </p:pic>
      <p:pic>
        <p:nvPicPr>
          <p:cNvPr id="2" name="Picture 4" descr="Diagram&#10;&#10;Description automatically generated">
            <a:extLst>
              <a:ext uri="{FF2B5EF4-FFF2-40B4-BE49-F238E27FC236}">
                <a16:creationId xmlns:a16="http://schemas.microsoft.com/office/drawing/2014/main" id="{1758055F-8CDF-8972-6A37-A0B37A960B48}"/>
              </a:ext>
            </a:extLst>
          </p:cNvPr>
          <p:cNvPicPr>
            <a:picLocks noChangeAspect="1"/>
          </p:cNvPicPr>
          <p:nvPr/>
        </p:nvPicPr>
        <p:blipFill>
          <a:blip r:embed="rId5"/>
          <a:stretch>
            <a:fillRect/>
          </a:stretch>
        </p:blipFill>
        <p:spPr>
          <a:xfrm>
            <a:off x="9023231" y="4650412"/>
            <a:ext cx="3059501" cy="2114798"/>
          </a:xfrm>
          <a:prstGeom prst="rect">
            <a:avLst/>
          </a:prstGeom>
        </p:spPr>
      </p:pic>
    </p:spTree>
    <p:extLst>
      <p:ext uri="{BB962C8B-B14F-4D97-AF65-F5344CB8AC3E}">
        <p14:creationId xmlns:p14="http://schemas.microsoft.com/office/powerpoint/2010/main" val="905669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38415" y="785794"/>
            <a:ext cx="6667089" cy="501675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a:ln>
                  <a:noFill/>
                </a:ln>
                <a:solidFill>
                  <a:prstClr val="black"/>
                </a:solidFill>
                <a:effectLst/>
                <a:uLnTx/>
                <a:uFillTx/>
                <a:latin typeface="Calibri" panose="020F0502020204030204"/>
                <a:ea typeface="+mn-ea"/>
                <a:cs typeface="+mn-cs"/>
              </a:rPr>
              <a:t>Students forget 90% of what they learn in class within 30 days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(however much they enjoyed the lesson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subject matter was taught well) </a:t>
            </a:r>
          </a:p>
        </p:txBody>
      </p:sp>
      <p:pic>
        <p:nvPicPr>
          <p:cNvPr id="3" name="Picture 2" descr="http://www.clker.com/cliparts/f/7/4/b/1194986550669482532brain_jon_phillips_03.svg.hi.png"/>
          <p:cNvPicPr>
            <a:picLocks noChangeAspect="1" noChangeArrowheads="1"/>
          </p:cNvPicPr>
          <p:nvPr/>
        </p:nvPicPr>
        <p:blipFill>
          <a:blip r:embed="rId2" cstate="print"/>
          <a:srcRect/>
          <a:stretch>
            <a:fillRect/>
          </a:stretch>
        </p:blipFill>
        <p:spPr bwMode="auto">
          <a:xfrm>
            <a:off x="9007913" y="5377828"/>
            <a:ext cx="1696681" cy="1181082"/>
          </a:xfrm>
          <a:prstGeom prst="rect">
            <a:avLst/>
          </a:prstGeom>
          <a:noFill/>
        </p:spPr>
      </p:pic>
    </p:spTree>
    <p:extLst>
      <p:ext uri="{BB962C8B-B14F-4D97-AF65-F5344CB8AC3E}">
        <p14:creationId xmlns:p14="http://schemas.microsoft.com/office/powerpoint/2010/main" val="7389353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picture containing text, sign&#10;&#10;Description automatically generated">
            <a:extLst>
              <a:ext uri="{FF2B5EF4-FFF2-40B4-BE49-F238E27FC236}">
                <a16:creationId xmlns:a16="http://schemas.microsoft.com/office/drawing/2014/main" id="{90BC2811-65D4-91EB-93B1-C989B19BF50C}"/>
              </a:ext>
            </a:extLst>
          </p:cNvPr>
          <p:cNvPicPr>
            <a:picLocks noChangeAspect="1"/>
          </p:cNvPicPr>
          <p:nvPr/>
        </p:nvPicPr>
        <p:blipFill>
          <a:blip r:embed="rId2"/>
          <a:stretch>
            <a:fillRect/>
          </a:stretch>
        </p:blipFill>
        <p:spPr>
          <a:xfrm>
            <a:off x="327165" y="1199089"/>
            <a:ext cx="11552047" cy="3841594"/>
          </a:xfrm>
          <a:prstGeom prst="rect">
            <a:avLst/>
          </a:prstGeom>
        </p:spPr>
      </p:pic>
      <p:pic>
        <p:nvPicPr>
          <p:cNvPr id="4" name="Picture 4" descr="Diagram&#10;&#10;Description automatically generated">
            <a:extLst>
              <a:ext uri="{FF2B5EF4-FFF2-40B4-BE49-F238E27FC236}">
                <a16:creationId xmlns:a16="http://schemas.microsoft.com/office/drawing/2014/main" id="{7A8209D7-B0F5-B1EA-9D7B-115ECC8369B8}"/>
              </a:ext>
            </a:extLst>
          </p:cNvPr>
          <p:cNvPicPr>
            <a:picLocks noChangeAspect="1"/>
          </p:cNvPicPr>
          <p:nvPr/>
        </p:nvPicPr>
        <p:blipFill>
          <a:blip r:embed="rId3"/>
          <a:stretch>
            <a:fillRect/>
          </a:stretch>
        </p:blipFill>
        <p:spPr>
          <a:xfrm>
            <a:off x="9653949" y="57061"/>
            <a:ext cx="2200634" cy="2157502"/>
          </a:xfrm>
          <a:prstGeom prst="rect">
            <a:avLst/>
          </a:prstGeom>
        </p:spPr>
      </p:pic>
      <p:sp>
        <p:nvSpPr>
          <p:cNvPr id="6" name="TextBox 5">
            <a:extLst>
              <a:ext uri="{FF2B5EF4-FFF2-40B4-BE49-F238E27FC236}">
                <a16:creationId xmlns:a16="http://schemas.microsoft.com/office/drawing/2014/main" id="{8AFC69BC-8D65-7EB4-E8F7-CC6F3DE0CB6C}"/>
              </a:ext>
            </a:extLst>
          </p:cNvPr>
          <p:cNvSpPr txBox="1"/>
          <p:nvPr/>
        </p:nvSpPr>
        <p:spPr>
          <a:xfrm>
            <a:off x="483079" y="181155"/>
            <a:ext cx="4712898"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1" dirty="0"/>
              <a:t>The Leitner Method</a:t>
            </a:r>
            <a:endParaRPr lang="en-GB" sz="4000" b="1" dirty="0">
              <a:ea typeface="Calibri"/>
              <a:cs typeface="Calibri"/>
            </a:endParaRPr>
          </a:p>
        </p:txBody>
      </p:sp>
    </p:spTree>
    <p:extLst>
      <p:ext uri="{BB962C8B-B14F-4D97-AF65-F5344CB8AC3E}">
        <p14:creationId xmlns:p14="http://schemas.microsoft.com/office/powerpoint/2010/main" val="2166448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CE631B3-75AA-0C63-7A91-DDC11ECA7A6F}"/>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943F6887-44FB-FF38-5085-AD4C372C8E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2" descr="A picture containing text&#10;&#10;Description automatically generated">
            <a:extLst>
              <a:ext uri="{FF2B5EF4-FFF2-40B4-BE49-F238E27FC236}">
                <a16:creationId xmlns:a16="http://schemas.microsoft.com/office/drawing/2014/main" id="{6BBD7F1B-71D2-2130-9175-AA6E3B38B7FD}"/>
              </a:ext>
            </a:extLst>
          </p:cNvPr>
          <p:cNvPicPr>
            <a:picLocks noChangeAspect="1"/>
          </p:cNvPicPr>
          <p:nvPr/>
        </p:nvPicPr>
        <p:blipFill rotWithShape="1">
          <a:blip r:embed="rId2"/>
          <a:srcRect b="19"/>
          <a:stretch/>
        </p:blipFill>
        <p:spPr>
          <a:xfrm>
            <a:off x="-1063905" y="1283"/>
            <a:ext cx="14176055" cy="6856718"/>
          </a:xfrm>
          <a:prstGeom prst="rect">
            <a:avLst/>
          </a:prstGeom>
        </p:spPr>
      </p:pic>
      <mc:AlternateContent xmlns:mc="http://schemas.openxmlformats.org/markup-compatibility/2006" xmlns:p14="http://schemas.microsoft.com/office/powerpoint/2010/main">
        <mc:Choice Requires="p14">
          <p:contentPart p14:bwMode="auto" r:id="rId3">
            <p14:nvContentPartPr>
              <p14:cNvPr id="4" name="Ink 3">
                <a:extLst>
                  <a:ext uri="{FF2B5EF4-FFF2-40B4-BE49-F238E27FC236}">
                    <a16:creationId xmlns:a16="http://schemas.microsoft.com/office/drawing/2014/main" id="{3299B5D4-7ECB-967B-0CBF-116B9C461634}"/>
                  </a:ext>
                </a:extLst>
              </p14:cNvPr>
              <p14:cNvContentPartPr/>
              <p14:nvPr/>
            </p14:nvContentPartPr>
            <p14:xfrm>
              <a:off x="9429438" y="4411157"/>
              <a:ext cx="2337670" cy="2146770"/>
            </p14:xfrm>
          </p:contentPart>
        </mc:Choice>
        <mc:Fallback xmlns="">
          <p:pic>
            <p:nvPicPr>
              <p:cNvPr id="4" name="Ink 3">
                <a:extLst>
                  <a:ext uri="{FF2B5EF4-FFF2-40B4-BE49-F238E27FC236}">
                    <a16:creationId xmlns:a16="http://schemas.microsoft.com/office/drawing/2014/main" id="{3299B5D4-7ECB-967B-0CBF-116B9C461634}"/>
                  </a:ext>
                </a:extLst>
              </p:cNvPr>
              <p:cNvPicPr/>
              <p:nvPr/>
            </p:nvPicPr>
            <p:blipFill>
              <a:blip r:embed="rId4"/>
              <a:stretch>
                <a:fillRect/>
              </a:stretch>
            </p:blipFill>
            <p:spPr>
              <a:xfrm>
                <a:off x="9375450" y="4303531"/>
                <a:ext cx="2445286" cy="2362383"/>
              </a:xfrm>
              <a:prstGeom prst="rect">
                <a:avLst/>
              </a:prstGeom>
            </p:spPr>
          </p:pic>
        </mc:Fallback>
      </mc:AlternateContent>
    </p:spTree>
    <p:extLst>
      <p:ext uri="{BB962C8B-B14F-4D97-AF65-F5344CB8AC3E}">
        <p14:creationId xmlns:p14="http://schemas.microsoft.com/office/powerpoint/2010/main" val="21061506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Graphical user interface&#10;&#10;Description automatically generated">
            <a:extLst>
              <a:ext uri="{FF2B5EF4-FFF2-40B4-BE49-F238E27FC236}">
                <a16:creationId xmlns:a16="http://schemas.microsoft.com/office/drawing/2014/main" id="{EEC71E59-142E-D4E8-3241-F975C2BE46D6}"/>
              </a:ext>
            </a:extLst>
          </p:cNvPr>
          <p:cNvPicPr>
            <a:picLocks noChangeAspect="1"/>
          </p:cNvPicPr>
          <p:nvPr/>
        </p:nvPicPr>
        <p:blipFill rotWithShape="1">
          <a:blip r:embed="rId2"/>
          <a:srcRect l="48428" t="14049" r="1635" b="4959"/>
          <a:stretch/>
        </p:blipFill>
        <p:spPr>
          <a:xfrm>
            <a:off x="352270" y="402017"/>
            <a:ext cx="4964951" cy="2443700"/>
          </a:xfrm>
          <a:prstGeom prst="rect">
            <a:avLst/>
          </a:prstGeom>
        </p:spPr>
      </p:pic>
      <p:sp>
        <p:nvSpPr>
          <p:cNvPr id="4" name="TextBox 3">
            <a:extLst>
              <a:ext uri="{FF2B5EF4-FFF2-40B4-BE49-F238E27FC236}">
                <a16:creationId xmlns:a16="http://schemas.microsoft.com/office/drawing/2014/main" id="{5FDEF42B-4432-2EDD-DD36-32FC88A09444}"/>
              </a:ext>
            </a:extLst>
          </p:cNvPr>
          <p:cNvSpPr txBox="1"/>
          <p:nvPr/>
        </p:nvSpPr>
        <p:spPr>
          <a:xfrm>
            <a:off x="187377" y="2798163"/>
            <a:ext cx="377252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cs typeface="Calibri"/>
              </a:rPr>
              <a:t>Dr Frost </a:t>
            </a:r>
            <a:r>
              <a:rPr lang="en-US" sz="3200" b="1" err="1">
                <a:cs typeface="Calibri"/>
              </a:rPr>
              <a:t>Maths</a:t>
            </a:r>
            <a:r>
              <a:rPr lang="en-US" sz="3200" b="1">
                <a:cs typeface="Calibri"/>
              </a:rPr>
              <a:t> </a:t>
            </a:r>
          </a:p>
        </p:txBody>
      </p:sp>
      <p:pic>
        <p:nvPicPr>
          <p:cNvPr id="5" name="Picture 5" descr="Graphical user interface, application&#10;&#10;Description automatically generated">
            <a:extLst>
              <a:ext uri="{FF2B5EF4-FFF2-40B4-BE49-F238E27FC236}">
                <a16:creationId xmlns:a16="http://schemas.microsoft.com/office/drawing/2014/main" id="{6745E4F0-3583-C3F6-5504-EFD62A8F49A1}"/>
              </a:ext>
            </a:extLst>
          </p:cNvPr>
          <p:cNvPicPr>
            <a:picLocks noChangeAspect="1"/>
          </p:cNvPicPr>
          <p:nvPr/>
        </p:nvPicPr>
        <p:blipFill rotWithShape="1">
          <a:blip r:embed="rId3"/>
          <a:srcRect l="48374" t="-1620" r="616" b="8907"/>
          <a:stretch/>
        </p:blipFill>
        <p:spPr>
          <a:xfrm>
            <a:off x="7057867" y="156147"/>
            <a:ext cx="4785879" cy="2647907"/>
          </a:xfrm>
          <a:prstGeom prst="rect">
            <a:avLst/>
          </a:prstGeom>
        </p:spPr>
      </p:pic>
      <p:sp>
        <p:nvSpPr>
          <p:cNvPr id="6" name="TextBox 5">
            <a:extLst>
              <a:ext uri="{FF2B5EF4-FFF2-40B4-BE49-F238E27FC236}">
                <a16:creationId xmlns:a16="http://schemas.microsoft.com/office/drawing/2014/main" id="{BEDE95AC-0FED-DDE4-4A2A-62A93463A308}"/>
              </a:ext>
            </a:extLst>
          </p:cNvPr>
          <p:cNvSpPr txBox="1"/>
          <p:nvPr/>
        </p:nvSpPr>
        <p:spPr>
          <a:xfrm>
            <a:off x="10518098" y="2810654"/>
            <a:ext cx="377252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cs typeface="Calibri"/>
              </a:rPr>
              <a:t>TEAMs </a:t>
            </a:r>
          </a:p>
        </p:txBody>
      </p:sp>
      <p:pic>
        <p:nvPicPr>
          <p:cNvPr id="7" name="Picture 7" descr="Graphical user interface, application&#10;&#10;Description automatically generated">
            <a:extLst>
              <a:ext uri="{FF2B5EF4-FFF2-40B4-BE49-F238E27FC236}">
                <a16:creationId xmlns:a16="http://schemas.microsoft.com/office/drawing/2014/main" id="{10CD464F-5AF1-1C2D-233A-2FC4C71469CA}"/>
              </a:ext>
            </a:extLst>
          </p:cNvPr>
          <p:cNvPicPr>
            <a:picLocks noChangeAspect="1"/>
          </p:cNvPicPr>
          <p:nvPr/>
        </p:nvPicPr>
        <p:blipFill rotWithShape="1">
          <a:blip r:embed="rId4"/>
          <a:srcRect l="48005" t="15444" r="587" b="6950"/>
          <a:stretch/>
        </p:blipFill>
        <p:spPr>
          <a:xfrm>
            <a:off x="427220" y="3741293"/>
            <a:ext cx="5470362" cy="2515548"/>
          </a:xfrm>
          <a:prstGeom prst="rect">
            <a:avLst/>
          </a:prstGeom>
        </p:spPr>
      </p:pic>
      <p:sp>
        <p:nvSpPr>
          <p:cNvPr id="8" name="TextBox 7">
            <a:extLst>
              <a:ext uri="{FF2B5EF4-FFF2-40B4-BE49-F238E27FC236}">
                <a16:creationId xmlns:a16="http://schemas.microsoft.com/office/drawing/2014/main" id="{FA949C45-F64E-7E21-A59A-9BD10FE6C60E}"/>
              </a:ext>
            </a:extLst>
          </p:cNvPr>
          <p:cNvSpPr txBox="1"/>
          <p:nvPr/>
        </p:nvSpPr>
        <p:spPr>
          <a:xfrm>
            <a:off x="4422097" y="6295867"/>
            <a:ext cx="377252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cs typeface="Calibri"/>
              </a:rPr>
              <a:t>Seneca </a:t>
            </a:r>
          </a:p>
        </p:txBody>
      </p:sp>
      <p:pic>
        <p:nvPicPr>
          <p:cNvPr id="12" name="Picture 12" descr="A picture containing clipart&#10;&#10;Description automatically generated">
            <a:extLst>
              <a:ext uri="{FF2B5EF4-FFF2-40B4-BE49-F238E27FC236}">
                <a16:creationId xmlns:a16="http://schemas.microsoft.com/office/drawing/2014/main" id="{F2336818-16DE-98E7-41F5-F410B60A522A}"/>
              </a:ext>
            </a:extLst>
          </p:cNvPr>
          <p:cNvPicPr>
            <a:picLocks noChangeAspect="1"/>
          </p:cNvPicPr>
          <p:nvPr/>
        </p:nvPicPr>
        <p:blipFill>
          <a:blip r:embed="rId5"/>
          <a:stretch>
            <a:fillRect/>
          </a:stretch>
        </p:blipFill>
        <p:spPr>
          <a:xfrm>
            <a:off x="9983449" y="4254958"/>
            <a:ext cx="1818807" cy="1096281"/>
          </a:xfrm>
          <a:prstGeom prst="rect">
            <a:avLst/>
          </a:prstGeom>
        </p:spPr>
      </p:pic>
      <p:pic>
        <p:nvPicPr>
          <p:cNvPr id="13" name="Picture 13" descr="A screenshot of a video game&#10;&#10;Description automatically generated">
            <a:extLst>
              <a:ext uri="{FF2B5EF4-FFF2-40B4-BE49-F238E27FC236}">
                <a16:creationId xmlns:a16="http://schemas.microsoft.com/office/drawing/2014/main" id="{69639156-F22B-B9A8-3670-5C3B97E72D5B}"/>
              </a:ext>
            </a:extLst>
          </p:cNvPr>
          <p:cNvPicPr>
            <a:picLocks noChangeAspect="1"/>
          </p:cNvPicPr>
          <p:nvPr/>
        </p:nvPicPr>
        <p:blipFill>
          <a:blip r:embed="rId6"/>
          <a:stretch>
            <a:fillRect/>
          </a:stretch>
        </p:blipFill>
        <p:spPr>
          <a:xfrm>
            <a:off x="9983450" y="5559002"/>
            <a:ext cx="1818807" cy="1024028"/>
          </a:xfrm>
          <a:prstGeom prst="rect">
            <a:avLst/>
          </a:prstGeom>
        </p:spPr>
      </p:pic>
      <p:pic>
        <p:nvPicPr>
          <p:cNvPr id="15" name="Picture 15">
            <a:extLst>
              <a:ext uri="{FF2B5EF4-FFF2-40B4-BE49-F238E27FC236}">
                <a16:creationId xmlns:a16="http://schemas.microsoft.com/office/drawing/2014/main" id="{80AEBA9D-8982-BA54-147B-DFBE56EAF75B}"/>
              </a:ext>
            </a:extLst>
          </p:cNvPr>
          <p:cNvPicPr>
            <a:picLocks noChangeAspect="1"/>
          </p:cNvPicPr>
          <p:nvPr/>
        </p:nvPicPr>
        <p:blipFill>
          <a:blip r:embed="rId7"/>
          <a:stretch>
            <a:fillRect/>
          </a:stretch>
        </p:blipFill>
        <p:spPr>
          <a:xfrm>
            <a:off x="5848662" y="4797001"/>
            <a:ext cx="2231037" cy="1211406"/>
          </a:xfrm>
          <a:prstGeom prst="rect">
            <a:avLst/>
          </a:prstGeom>
        </p:spPr>
      </p:pic>
      <p:pic>
        <p:nvPicPr>
          <p:cNvPr id="16" name="Picture 16" descr="Text&#10;&#10;Description automatically generated">
            <a:extLst>
              <a:ext uri="{FF2B5EF4-FFF2-40B4-BE49-F238E27FC236}">
                <a16:creationId xmlns:a16="http://schemas.microsoft.com/office/drawing/2014/main" id="{03F2DE6C-E9C2-B3C4-288B-E6D2852C67C8}"/>
              </a:ext>
            </a:extLst>
          </p:cNvPr>
          <p:cNvPicPr>
            <a:picLocks noChangeAspect="1"/>
          </p:cNvPicPr>
          <p:nvPr/>
        </p:nvPicPr>
        <p:blipFill>
          <a:blip r:embed="rId8"/>
          <a:stretch>
            <a:fillRect/>
          </a:stretch>
        </p:blipFill>
        <p:spPr>
          <a:xfrm>
            <a:off x="6585913" y="3431733"/>
            <a:ext cx="1281191" cy="1281191"/>
          </a:xfrm>
          <a:prstGeom prst="rect">
            <a:avLst/>
          </a:prstGeom>
        </p:spPr>
      </p:pic>
      <p:pic>
        <p:nvPicPr>
          <p:cNvPr id="17" name="Picture 17" descr="Logo, company name&#10;&#10;Description automatically generated">
            <a:extLst>
              <a:ext uri="{FF2B5EF4-FFF2-40B4-BE49-F238E27FC236}">
                <a16:creationId xmlns:a16="http://schemas.microsoft.com/office/drawing/2014/main" id="{FFCDC014-E3E7-9A05-8C7D-C7562BAD67AB}"/>
              </a:ext>
            </a:extLst>
          </p:cNvPr>
          <p:cNvPicPr>
            <a:picLocks noChangeAspect="1"/>
          </p:cNvPicPr>
          <p:nvPr/>
        </p:nvPicPr>
        <p:blipFill>
          <a:blip r:embed="rId9"/>
          <a:stretch>
            <a:fillRect/>
          </a:stretch>
        </p:blipFill>
        <p:spPr>
          <a:xfrm>
            <a:off x="8197355" y="3531668"/>
            <a:ext cx="1481060" cy="1481060"/>
          </a:xfrm>
          <a:prstGeom prst="rect">
            <a:avLst/>
          </a:prstGeom>
        </p:spPr>
      </p:pic>
      <p:pic>
        <p:nvPicPr>
          <p:cNvPr id="18" name="Picture 18" descr="A picture containing text, clipart&#10;&#10;Description automatically generated">
            <a:extLst>
              <a:ext uri="{FF2B5EF4-FFF2-40B4-BE49-F238E27FC236}">
                <a16:creationId xmlns:a16="http://schemas.microsoft.com/office/drawing/2014/main" id="{7BD83571-A1C0-DC23-B35C-83E606ED5831}"/>
              </a:ext>
            </a:extLst>
          </p:cNvPr>
          <p:cNvPicPr>
            <a:picLocks noChangeAspect="1"/>
          </p:cNvPicPr>
          <p:nvPr/>
        </p:nvPicPr>
        <p:blipFill>
          <a:blip r:embed="rId10"/>
          <a:stretch>
            <a:fillRect/>
          </a:stretch>
        </p:blipFill>
        <p:spPr>
          <a:xfrm>
            <a:off x="8305643" y="5052076"/>
            <a:ext cx="1376910" cy="1438275"/>
          </a:xfrm>
          <a:prstGeom prst="rect">
            <a:avLst/>
          </a:prstGeom>
        </p:spPr>
      </p:pic>
    </p:spTree>
    <p:extLst>
      <p:ext uri="{BB962C8B-B14F-4D97-AF65-F5344CB8AC3E}">
        <p14:creationId xmlns:p14="http://schemas.microsoft.com/office/powerpoint/2010/main" val="36412781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D47DF-2020-B69D-D2D7-A85B86F1EA89}"/>
              </a:ext>
            </a:extLst>
          </p:cNvPr>
          <p:cNvSpPr>
            <a:spLocks noGrp="1"/>
          </p:cNvSpPr>
          <p:nvPr>
            <p:ph type="title"/>
          </p:nvPr>
        </p:nvSpPr>
        <p:spPr/>
        <p:txBody>
          <a:bodyPr/>
          <a:lstStyle/>
          <a:p>
            <a:endParaRPr lang="en-US"/>
          </a:p>
        </p:txBody>
      </p:sp>
      <p:pic>
        <p:nvPicPr>
          <p:cNvPr id="3" name="Picture 3" descr="Diagram&#10;&#10;Description automatically generated">
            <a:extLst>
              <a:ext uri="{FF2B5EF4-FFF2-40B4-BE49-F238E27FC236}">
                <a16:creationId xmlns:a16="http://schemas.microsoft.com/office/drawing/2014/main" id="{62395400-8C2C-C2FB-D588-7475AB5E8D83}"/>
              </a:ext>
            </a:extLst>
          </p:cNvPr>
          <p:cNvPicPr>
            <a:picLocks noChangeAspect="1"/>
          </p:cNvPicPr>
          <p:nvPr/>
        </p:nvPicPr>
        <p:blipFill>
          <a:blip r:embed="rId2"/>
          <a:stretch>
            <a:fillRect/>
          </a:stretch>
        </p:blipFill>
        <p:spPr>
          <a:xfrm>
            <a:off x="1331344" y="-36606"/>
            <a:ext cx="9816859" cy="6888080"/>
          </a:xfrm>
          <a:prstGeom prst="rect">
            <a:avLst/>
          </a:prstGeom>
        </p:spPr>
      </p:pic>
    </p:spTree>
    <p:extLst>
      <p:ext uri="{BB962C8B-B14F-4D97-AF65-F5344CB8AC3E}">
        <p14:creationId xmlns:p14="http://schemas.microsoft.com/office/powerpoint/2010/main" val="30881793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latin typeface="+mn-lt"/>
              </a:rPr>
              <a:t>Self-testing and diagnosis of errors</a:t>
            </a:r>
          </a:p>
        </p:txBody>
      </p:sp>
      <p:sp>
        <p:nvSpPr>
          <p:cNvPr id="4" name="Text Placeholder 3"/>
          <p:cNvSpPr>
            <a:spLocks noGrp="1"/>
          </p:cNvSpPr>
          <p:nvPr>
            <p:ph type="body" idx="1"/>
          </p:nvPr>
        </p:nvSpPr>
        <p:spPr>
          <a:xfrm>
            <a:off x="327431" y="1556472"/>
            <a:ext cx="5782548" cy="795158"/>
          </a:xfrm>
          <a:solidFill>
            <a:srgbClr val="FFFF00"/>
          </a:solidFill>
        </p:spPr>
        <p:txBody>
          <a:bodyPr>
            <a:normAutofit/>
          </a:bodyPr>
          <a:lstStyle/>
          <a:p>
            <a:pPr algn="ctr"/>
            <a:r>
              <a:rPr lang="en-GB" sz="3200" dirty="0"/>
              <a:t>Understanding of the subject</a:t>
            </a:r>
            <a:endParaRPr lang="en-US" dirty="0"/>
          </a:p>
        </p:txBody>
      </p:sp>
      <p:sp>
        <p:nvSpPr>
          <p:cNvPr id="5" name="Content Placeholder 4"/>
          <p:cNvSpPr>
            <a:spLocks noGrp="1"/>
          </p:cNvSpPr>
          <p:nvPr>
            <p:ph sz="half" idx="2"/>
          </p:nvPr>
        </p:nvSpPr>
        <p:spPr>
          <a:xfrm>
            <a:off x="325341" y="2505075"/>
            <a:ext cx="5770784" cy="3103220"/>
          </a:xfrm>
          <a:solidFill>
            <a:srgbClr val="FFFF00"/>
          </a:solidFill>
        </p:spPr>
        <p:txBody>
          <a:bodyPr vert="horz" lIns="91440" tIns="45720" rIns="91440" bIns="45720" rtlCol="0" anchor="t">
            <a:normAutofit fontScale="85000" lnSpcReduction="20000"/>
          </a:bodyPr>
          <a:lstStyle/>
          <a:p>
            <a:r>
              <a:rPr lang="en-GB" dirty="0"/>
              <a:t>Did you get it wrong because you didn’t know that part of the subject?</a:t>
            </a:r>
          </a:p>
          <a:p>
            <a:endParaRPr lang="en-GB"/>
          </a:p>
          <a:p>
            <a:endParaRPr lang="en-GB"/>
          </a:p>
          <a:p>
            <a:pPr marL="0" indent="0">
              <a:buNone/>
            </a:pPr>
            <a:endParaRPr lang="en-GB" dirty="0">
              <a:cs typeface="Calibri"/>
            </a:endParaRPr>
          </a:p>
          <a:p>
            <a:r>
              <a:rPr lang="en-GB" dirty="0"/>
              <a:t>Solution: focused revision</a:t>
            </a:r>
            <a:endParaRPr lang="en-GB" dirty="0">
              <a:cs typeface="Calibri"/>
            </a:endParaRPr>
          </a:p>
          <a:p>
            <a:pPr marL="0" indent="0">
              <a:buNone/>
            </a:pPr>
            <a:r>
              <a:rPr lang="en-GB" b="1" u="sng" dirty="0">
                <a:cs typeface="Calibri"/>
              </a:rPr>
              <a:t>Use Folding Frenzy/flashcard envelopes</a:t>
            </a:r>
            <a:endParaRPr lang="en-GB" dirty="0">
              <a:cs typeface="Calibri"/>
            </a:endParaRPr>
          </a:p>
          <a:p>
            <a:pPr marL="0" indent="0">
              <a:buNone/>
            </a:pPr>
            <a:r>
              <a:rPr lang="en-GB" b="1" u="sng" dirty="0">
                <a:cs typeface="Calibri"/>
              </a:rPr>
              <a:t>/Seneca/Quizlet</a:t>
            </a:r>
            <a:endParaRPr lang="en-GB" dirty="0">
              <a:ea typeface="Calibri"/>
              <a:cs typeface="Calibri"/>
            </a:endParaRPr>
          </a:p>
        </p:txBody>
      </p:sp>
      <p:sp>
        <p:nvSpPr>
          <p:cNvPr id="6" name="Text Placeholder 5"/>
          <p:cNvSpPr>
            <a:spLocks noGrp="1"/>
          </p:cNvSpPr>
          <p:nvPr>
            <p:ph type="body" sz="quarter" idx="3"/>
          </p:nvPr>
        </p:nvSpPr>
        <p:spPr>
          <a:xfrm>
            <a:off x="6383478" y="1554920"/>
            <a:ext cx="5086929" cy="798801"/>
          </a:xfrm>
          <a:solidFill>
            <a:schemeClr val="accent6">
              <a:lumMod val="60000"/>
              <a:lumOff val="40000"/>
            </a:schemeClr>
          </a:solidFill>
        </p:spPr>
        <p:txBody>
          <a:bodyPr>
            <a:normAutofit/>
          </a:bodyPr>
          <a:lstStyle/>
          <a:p>
            <a:pPr algn="ctr"/>
            <a:r>
              <a:rPr lang="en-GB" sz="3200"/>
              <a:t>Exam technique</a:t>
            </a:r>
          </a:p>
        </p:txBody>
      </p:sp>
      <p:sp>
        <p:nvSpPr>
          <p:cNvPr id="7" name="Content Placeholder 6"/>
          <p:cNvSpPr>
            <a:spLocks noGrp="1"/>
          </p:cNvSpPr>
          <p:nvPr>
            <p:ph sz="quarter" idx="4"/>
          </p:nvPr>
        </p:nvSpPr>
        <p:spPr>
          <a:xfrm>
            <a:off x="6440987" y="2505075"/>
            <a:ext cx="5086929" cy="3684588"/>
          </a:xfrm>
          <a:solidFill>
            <a:schemeClr val="accent6">
              <a:lumMod val="60000"/>
              <a:lumOff val="40000"/>
            </a:schemeClr>
          </a:solidFill>
        </p:spPr>
        <p:txBody>
          <a:bodyPr vert="horz" lIns="91440" tIns="45720" rIns="91440" bIns="45720" rtlCol="0" anchor="t">
            <a:normAutofit fontScale="85000" lnSpcReduction="20000"/>
          </a:bodyPr>
          <a:lstStyle/>
          <a:p>
            <a:r>
              <a:rPr lang="en-GB" dirty="0"/>
              <a:t>Did you get it wrong because you didn’t read the question properly or lack of experience with the </a:t>
            </a:r>
            <a:r>
              <a:rPr lang="en-GB" b="1" u="sng" dirty="0"/>
              <a:t>EXAM PAPER</a:t>
            </a:r>
            <a:r>
              <a:rPr lang="en-GB" dirty="0"/>
              <a:t>?</a:t>
            </a:r>
          </a:p>
          <a:p>
            <a:r>
              <a:rPr lang="en-GB" dirty="0"/>
              <a:t>Or because you didn’t do exactly what the </a:t>
            </a:r>
            <a:r>
              <a:rPr lang="en-GB" b="1" u="sng" dirty="0"/>
              <a:t>MARKSCHEME </a:t>
            </a:r>
            <a:r>
              <a:rPr lang="en-GB" dirty="0"/>
              <a:t>wanted?</a:t>
            </a:r>
            <a:endParaRPr lang="en-GB" dirty="0">
              <a:cs typeface="Calibri"/>
            </a:endParaRPr>
          </a:p>
          <a:p>
            <a:r>
              <a:rPr lang="en-GB" dirty="0">
                <a:cs typeface="Calibri"/>
              </a:rPr>
              <a:t>Or you haven't seen enough </a:t>
            </a:r>
            <a:r>
              <a:rPr lang="en-GB" b="1" u="sng" dirty="0">
                <a:cs typeface="Calibri"/>
              </a:rPr>
              <a:t>MODEL ANSWERS?</a:t>
            </a:r>
          </a:p>
          <a:p>
            <a:endParaRPr lang="en-GB"/>
          </a:p>
          <a:p>
            <a:r>
              <a:rPr lang="en-GB" dirty="0"/>
              <a:t>Solution: repeated deliberate practice using the 3 aids above</a:t>
            </a:r>
            <a:endParaRPr lang="en-GB" dirty="0">
              <a:cs typeface="Calibri"/>
            </a:endParaRPr>
          </a:p>
        </p:txBody>
      </p:sp>
    </p:spTree>
    <p:extLst>
      <p:ext uri="{BB962C8B-B14F-4D97-AF65-F5344CB8AC3E}">
        <p14:creationId xmlns:p14="http://schemas.microsoft.com/office/powerpoint/2010/main" val="1967055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0473" y="4314423"/>
            <a:ext cx="6362164" cy="2360388"/>
          </a:xfrm>
          <a:solidFill>
            <a:srgbClr val="FF0000"/>
          </a:solidFill>
        </p:spPr>
        <p:txBody>
          <a:bodyPr>
            <a:noAutofit/>
          </a:bodyPr>
          <a:lstStyle/>
          <a:p>
            <a:pPr algn="ctr"/>
            <a:r>
              <a:rPr lang="en-GB" sz="4000" b="1">
                <a:latin typeface="+mn-lt"/>
              </a:rPr>
              <a:t>What is your biggest </a:t>
            </a:r>
            <a:br>
              <a:rPr lang="en-GB" sz="4000" b="1">
                <a:latin typeface="+mn-lt"/>
              </a:rPr>
            </a:br>
            <a:r>
              <a:rPr lang="en-GB" sz="4000" b="1" i="1">
                <a:latin typeface="+mn-lt"/>
              </a:rPr>
              <a:t>FEAR</a:t>
            </a:r>
            <a:r>
              <a:rPr lang="en-GB" sz="4000" b="1">
                <a:latin typeface="+mn-lt"/>
              </a:rPr>
              <a:t> </a:t>
            </a:r>
            <a:br>
              <a:rPr lang="en-GB" sz="4000" b="1">
                <a:latin typeface="+mn-lt"/>
              </a:rPr>
            </a:br>
            <a:r>
              <a:rPr lang="en-GB" sz="4000" b="1">
                <a:latin typeface="+mn-lt"/>
              </a:rPr>
              <a:t>about </a:t>
            </a:r>
            <a:br>
              <a:rPr lang="en-GB" sz="4000" b="1">
                <a:latin typeface="+mn-lt"/>
              </a:rPr>
            </a:br>
            <a:r>
              <a:rPr lang="en-GB" b="1">
                <a:latin typeface="+mn-lt"/>
              </a:rPr>
              <a:t>THE EXAM PAPER…….?</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608" y="0"/>
            <a:ext cx="2575775" cy="3592529"/>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34908" y="180178"/>
            <a:ext cx="3129566" cy="3412351"/>
          </a:xfrm>
          <a:prstGeom prst="rect">
            <a:avLst/>
          </a:prstGeom>
        </p:spPr>
      </p:pic>
      <p:sp>
        <p:nvSpPr>
          <p:cNvPr id="5" name="AutoShape 2" descr="Image result for GCSE 2017 EXAM PAPER"/>
          <p:cNvSpPr>
            <a:spLocks noChangeAspect="1" noChangeArrowheads="1"/>
          </p:cNvSpPr>
          <p:nvPr/>
        </p:nvSpPr>
        <p:spPr bwMode="auto">
          <a:xfrm>
            <a:off x="-3175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AutoShape 4" descr="Image result for GCSE 2017 EXAM PAPER"/>
          <p:cNvSpPr>
            <a:spLocks noChangeAspect="1" noChangeArrowheads="1"/>
          </p:cNvSpPr>
          <p:nvPr/>
        </p:nvSpPr>
        <p:spPr bwMode="auto">
          <a:xfrm>
            <a:off x="120650" y="158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graphicFrame>
        <p:nvGraphicFramePr>
          <p:cNvPr id="8" name="Object 7"/>
          <p:cNvGraphicFramePr>
            <a:graphicFrameLocks noChangeAspect="1"/>
          </p:cNvGraphicFramePr>
          <p:nvPr/>
        </p:nvGraphicFramePr>
        <p:xfrm>
          <a:off x="3863662" y="104638"/>
          <a:ext cx="3902299" cy="4080996"/>
        </p:xfrm>
        <a:graphic>
          <a:graphicData uri="http://schemas.openxmlformats.org/presentationml/2006/ole">
            <mc:AlternateContent xmlns:mc="http://schemas.openxmlformats.org/markup-compatibility/2006">
              <mc:Choice xmlns:v="urn:schemas-microsoft-com:vml" Requires="v">
                <p:oleObj spid="_x0000_s1026" name="Acrobat Document" r:id="rId5" imgW="5667139" imgH="8019997" progId="AcroExch.Document.11">
                  <p:embed/>
                </p:oleObj>
              </mc:Choice>
              <mc:Fallback>
                <p:oleObj name="Acrobat Document" r:id="rId5" imgW="5667139" imgH="8019997" progId="AcroExch.Document.11">
                  <p:embed/>
                  <p:pic>
                    <p:nvPicPr>
                      <p:cNvPr id="8" name="Object 7"/>
                      <p:cNvPicPr/>
                      <p:nvPr/>
                    </p:nvPicPr>
                    <p:blipFill>
                      <a:blip r:embed="rId6"/>
                      <a:stretch>
                        <a:fillRect/>
                      </a:stretch>
                    </p:blipFill>
                    <p:spPr>
                      <a:xfrm>
                        <a:off x="3863662" y="104638"/>
                        <a:ext cx="3902299" cy="4080996"/>
                      </a:xfrm>
                      <a:prstGeom prst="rect">
                        <a:avLst/>
                      </a:prstGeom>
                    </p:spPr>
                  </p:pic>
                </p:oleObj>
              </mc:Fallback>
            </mc:AlternateContent>
          </a:graphicData>
        </a:graphic>
      </p:graphicFrame>
    </p:spTree>
    <p:extLst>
      <p:ext uri="{BB962C8B-B14F-4D97-AF65-F5344CB8AC3E}">
        <p14:creationId xmlns:p14="http://schemas.microsoft.com/office/powerpoint/2010/main" val="4751697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6243" y="2064911"/>
            <a:ext cx="3546066" cy="3878781"/>
          </a:xfrm>
          <a:prstGeom prst="rect">
            <a:avLst/>
          </a:prstGeom>
          <a:effectLst>
            <a:outerShdw blurRad="50800" dist="50800" dir="5400000" algn="ctr" rotWithShape="0">
              <a:schemeClr val="bg2"/>
            </a:outerShdw>
          </a:effectLst>
        </p:spPr>
      </p:pic>
      <p:sp>
        <p:nvSpPr>
          <p:cNvPr id="2" name="Title 1"/>
          <p:cNvSpPr>
            <a:spLocks noGrp="1"/>
          </p:cNvSpPr>
          <p:nvPr>
            <p:ph type="title"/>
          </p:nvPr>
        </p:nvSpPr>
        <p:spPr>
          <a:xfrm>
            <a:off x="113960" y="3082516"/>
            <a:ext cx="11273307" cy="1143000"/>
          </a:xfrm>
        </p:spPr>
        <p:txBody>
          <a:bodyPr>
            <a:noAutofit/>
          </a:bodyPr>
          <a:lstStyle/>
          <a:p>
            <a:pPr algn="l"/>
            <a:r>
              <a:rPr lang="en-GB" sz="2800" b="1" dirty="0">
                <a:solidFill>
                  <a:srgbClr val="FF0000"/>
                </a:solidFill>
              </a:rPr>
              <a:t>Anticipation of starting – have the topics I want, come up?</a:t>
            </a:r>
            <a:br>
              <a:rPr lang="en-GB" sz="2800" b="1" dirty="0">
                <a:solidFill>
                  <a:srgbClr val="FF0000"/>
                </a:solidFill>
                <a:cs typeface="Calibri"/>
              </a:rPr>
            </a:br>
            <a:br>
              <a:rPr lang="en-GB" sz="2800" b="1" dirty="0"/>
            </a:br>
            <a:r>
              <a:rPr lang="en-GB" sz="2800" b="1" dirty="0">
                <a:solidFill>
                  <a:srgbClr val="FF0000"/>
                </a:solidFill>
              </a:rPr>
              <a:t>Getting going … turning the page, the first question.....</a:t>
            </a:r>
            <a:br>
              <a:rPr lang="en-GB" sz="2800" b="1" dirty="0">
                <a:cs typeface="Calibri"/>
              </a:rPr>
            </a:br>
            <a:br>
              <a:rPr lang="en-GB" sz="2800" b="1" dirty="0">
                <a:cs typeface="Calibri"/>
              </a:rPr>
            </a:br>
            <a:r>
              <a:rPr lang="en-GB" sz="2800" b="1" dirty="0">
                <a:solidFill>
                  <a:srgbClr val="FF0000"/>
                </a:solidFill>
                <a:ea typeface="Calibri"/>
                <a:cs typeface="Calibri"/>
              </a:rPr>
              <a:t>Being aware of other people in the hall – how fast they are writing, their body language..</a:t>
            </a:r>
            <a:br>
              <a:rPr lang="en-GB" sz="2800" b="1" dirty="0">
                <a:solidFill>
                  <a:srgbClr val="FF0000"/>
                </a:solidFill>
                <a:ea typeface="Calibri"/>
                <a:cs typeface="Calibri"/>
              </a:rPr>
            </a:br>
            <a:br>
              <a:rPr lang="en-GB" sz="2800" b="1" dirty="0"/>
            </a:br>
            <a:r>
              <a:rPr lang="en-GB" sz="2800" b="1" dirty="0">
                <a:solidFill>
                  <a:srgbClr val="FF0000"/>
                </a:solidFill>
              </a:rPr>
              <a:t>Time Management</a:t>
            </a:r>
            <a:br>
              <a:rPr lang="en-GB" sz="2800" b="1" dirty="0"/>
            </a:br>
            <a:br>
              <a:rPr lang="en-GB" sz="2800" b="1" dirty="0"/>
            </a:br>
            <a:r>
              <a:rPr lang="en-GB" sz="2800" b="1" dirty="0">
                <a:solidFill>
                  <a:srgbClr val="FF0000"/>
                </a:solidFill>
              </a:rPr>
              <a:t>Stronger/weaker question types</a:t>
            </a:r>
            <a:br>
              <a:rPr lang="en-GB" sz="2800" b="1" dirty="0">
                <a:cs typeface="Calibri"/>
              </a:rPr>
            </a:br>
            <a:br>
              <a:rPr lang="en-GB" sz="2800" b="1" dirty="0"/>
            </a:br>
            <a:r>
              <a:rPr lang="en-GB" sz="2800" b="1" dirty="0">
                <a:solidFill>
                  <a:srgbClr val="FF0000"/>
                </a:solidFill>
                <a:cs typeface="Calibri"/>
              </a:rPr>
              <a:t>Understanding the COMMAND word in the </a:t>
            </a:r>
            <a:br>
              <a:rPr lang="en-GB" sz="2800" b="1" dirty="0">
                <a:solidFill>
                  <a:srgbClr val="FF0000"/>
                </a:solidFill>
                <a:cs typeface="Calibri"/>
              </a:rPr>
            </a:br>
            <a:r>
              <a:rPr lang="en-GB" sz="2800" b="1" dirty="0">
                <a:solidFill>
                  <a:srgbClr val="FF0000"/>
                </a:solidFill>
                <a:cs typeface="Calibri"/>
              </a:rPr>
              <a:t>question                                           </a:t>
            </a:r>
            <a:br>
              <a:rPr lang="en-GB" sz="2800" b="1" dirty="0"/>
            </a:br>
            <a:br>
              <a:rPr lang="en-GB" sz="2800" b="1" dirty="0"/>
            </a:br>
            <a:r>
              <a:rPr lang="en-GB" sz="2800" b="1" dirty="0">
                <a:solidFill>
                  <a:srgbClr val="FF0000"/>
                </a:solidFill>
              </a:rPr>
              <a:t>Thinking about what happened LAST TIME I did this paper          </a:t>
            </a:r>
            <a:br>
              <a:rPr lang="en-GB" sz="2800" b="1" dirty="0"/>
            </a:br>
            <a:br>
              <a:rPr lang="en-GB" sz="2800" b="1" dirty="0"/>
            </a:br>
            <a:endParaRPr lang="en-GB" sz="2800" b="1" dirty="0">
              <a:solidFill>
                <a:srgbClr val="FF0000"/>
              </a:solidFill>
              <a:cs typeface="Calibri"/>
            </a:endParaRPr>
          </a:p>
        </p:txBody>
      </p:sp>
    </p:spTree>
    <p:extLst>
      <p:ext uri="{BB962C8B-B14F-4D97-AF65-F5344CB8AC3E}">
        <p14:creationId xmlns:p14="http://schemas.microsoft.com/office/powerpoint/2010/main" val="39507513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 y="2168014"/>
            <a:ext cx="12452250" cy="1143000"/>
          </a:xfrm>
        </p:spPr>
        <p:txBody>
          <a:bodyPr>
            <a:noAutofit/>
          </a:bodyPr>
          <a:lstStyle/>
          <a:p>
            <a:pPr algn="l"/>
            <a:r>
              <a:rPr lang="en-GB" sz="3200" b="1" dirty="0">
                <a:solidFill>
                  <a:srgbClr val="00B050"/>
                </a:solidFill>
              </a:rPr>
              <a:t>Knowing your stronger/weaker question types and confronting them </a:t>
            </a:r>
            <a:br>
              <a:rPr lang="en-GB" sz="3200" b="1" dirty="0">
                <a:solidFill>
                  <a:srgbClr val="00B050"/>
                </a:solidFill>
              </a:rPr>
            </a:br>
            <a:r>
              <a:rPr lang="en-GB" sz="3200" b="1" dirty="0">
                <a:solidFill>
                  <a:srgbClr val="00B050"/>
                </a:solidFill>
              </a:rPr>
              <a:t>by practising where you are weaker.......</a:t>
            </a:r>
            <a:br>
              <a:rPr lang="en-GB" sz="3200" b="1" dirty="0"/>
            </a:br>
            <a:br>
              <a:rPr lang="en-GB" sz="3200" b="1" dirty="0"/>
            </a:br>
            <a:r>
              <a:rPr lang="en-GB" sz="3200" b="1" u="sng" dirty="0">
                <a:solidFill>
                  <a:srgbClr val="00B050"/>
                </a:solidFill>
              </a:rPr>
              <a:t>Doing</a:t>
            </a:r>
            <a:r>
              <a:rPr lang="en-GB" sz="3200" b="1" dirty="0">
                <a:solidFill>
                  <a:srgbClr val="00B050"/>
                </a:solidFill>
              </a:rPr>
              <a:t> back-to-back questions, different combinations</a:t>
            </a:r>
            <a:br>
              <a:rPr lang="en-GB" sz="3200" b="1" dirty="0"/>
            </a:br>
            <a:br>
              <a:rPr lang="en-GB" sz="3200" b="1" dirty="0"/>
            </a:br>
            <a:r>
              <a:rPr lang="en-GB" sz="3200" b="1" dirty="0">
                <a:solidFill>
                  <a:srgbClr val="00B050"/>
                </a:solidFill>
              </a:rPr>
              <a:t>Working out the timing for each section/question and practising TO THAT TIME</a:t>
            </a:r>
            <a:br>
              <a:rPr lang="en-GB" sz="3200" b="1" dirty="0"/>
            </a:br>
            <a:br>
              <a:rPr lang="en-GB" sz="3200" b="1" dirty="0"/>
            </a:br>
            <a:endParaRPr lang="en-GB" sz="3200" b="1">
              <a:solidFill>
                <a:srgbClr val="00B050"/>
              </a:solidFill>
            </a:endParaRPr>
          </a:p>
        </p:txBody>
      </p:sp>
      <p:sp>
        <p:nvSpPr>
          <p:cNvPr id="4" name="AutoShape 2" descr="Image result for confidence"/>
          <p:cNvSpPr>
            <a:spLocks noChangeAspect="1" noChangeArrowheads="1"/>
          </p:cNvSpPr>
          <p:nvPr/>
        </p:nvSpPr>
        <p:spPr bwMode="auto">
          <a:xfrm>
            <a:off x="-3175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pic>
        <p:nvPicPr>
          <p:cNvPr id="5" name="Picture 4"/>
          <p:cNvPicPr>
            <a:picLocks noChangeAspect="1"/>
          </p:cNvPicPr>
          <p:nvPr/>
        </p:nvPicPr>
        <p:blipFill>
          <a:blip r:embed="rId2"/>
          <a:stretch>
            <a:fillRect/>
          </a:stretch>
        </p:blipFill>
        <p:spPr>
          <a:xfrm>
            <a:off x="3865101" y="3912871"/>
            <a:ext cx="3995790" cy="2721304"/>
          </a:xfrm>
          <a:prstGeom prst="rect">
            <a:avLst/>
          </a:prstGeom>
        </p:spPr>
      </p:pic>
    </p:spTree>
    <p:extLst>
      <p:ext uri="{BB962C8B-B14F-4D97-AF65-F5344CB8AC3E}">
        <p14:creationId xmlns:p14="http://schemas.microsoft.com/office/powerpoint/2010/main" val="396717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0"/>
          <p:cNvPicPr>
            <a:picLocks noChangeAspect="1"/>
          </p:cNvPicPr>
          <p:nvPr/>
        </p:nvPicPr>
        <p:blipFill>
          <a:blip r:embed="rId2"/>
          <a:stretch>
            <a:fillRect/>
          </a:stretch>
        </p:blipFill>
        <p:spPr>
          <a:xfrm>
            <a:off x="3426484" y="1450398"/>
            <a:ext cx="9254209" cy="4984987"/>
          </a:xfrm>
          <a:prstGeom prst="rect">
            <a:avLst/>
          </a:prstGeom>
        </p:spPr>
      </p:pic>
      <p:pic>
        <p:nvPicPr>
          <p:cNvPr id="4109" name="Picture 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40957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495300"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07" name="Picture 1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0"/>
            <a:ext cx="3524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0"/>
            <a:ext cx="2000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05"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0"/>
            <a:ext cx="14287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0"/>
            <a:ext cx="2000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03" name="Picture 7"/>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0" y="0"/>
            <a:ext cx="533400"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0"/>
            <a:ext cx="4667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01" name="Picture 5"/>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0"/>
            <a:ext cx="2000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0"/>
            <a:ext cx="14287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0"/>
            <a:ext cx="5810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0"/>
            <a:ext cx="2762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097" name="Picture 1"/>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0"/>
            <a:ext cx="2762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23" name="Picture 2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40957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22" name="Picture 2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495300"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21" name="Picture 2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0"/>
            <a:ext cx="3524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0"/>
            <a:ext cx="2000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0"/>
            <a:ext cx="14287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0"/>
            <a:ext cx="2000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15" name="Picture 19"/>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0"/>
            <a:ext cx="2000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14" name="Picture 18"/>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0"/>
            <a:ext cx="14287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12" name="Picture 16"/>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0"/>
            <a:ext cx="2762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11" name="Picture 15"/>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0"/>
            <a:ext cx="2762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1"/>
          <p:cNvPicPr>
            <a:picLocks noChangeAspect="1"/>
          </p:cNvPicPr>
          <p:nvPr/>
        </p:nvPicPr>
        <p:blipFill>
          <a:blip r:embed="rId15"/>
          <a:stretch>
            <a:fillRect/>
          </a:stretch>
        </p:blipFill>
        <p:spPr>
          <a:xfrm>
            <a:off x="0" y="348237"/>
            <a:ext cx="3396623" cy="3193453"/>
          </a:xfrm>
          <a:prstGeom prst="rect">
            <a:avLst/>
          </a:prstGeom>
        </p:spPr>
      </p:pic>
      <p:sp>
        <p:nvSpPr>
          <p:cNvPr id="33" name="Title 1"/>
          <p:cNvSpPr txBox="1">
            <a:spLocks/>
          </p:cNvSpPr>
          <p:nvPr/>
        </p:nvSpPr>
        <p:spPr>
          <a:xfrm>
            <a:off x="3606085" y="158704"/>
            <a:ext cx="8409904" cy="1236372"/>
          </a:xfrm>
          <a:prstGeom prst="rect">
            <a:avLst/>
          </a:prstGeom>
          <a:solidFill>
            <a:schemeClr val="bg1"/>
          </a:solidFill>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000" b="1" i="0" u="none" strike="noStrike" kern="1200" cap="none" spc="0" normalizeH="0" baseline="0" noProof="0">
                <a:ln>
                  <a:noFill/>
                </a:ln>
                <a:solidFill>
                  <a:prstClr val="black"/>
                </a:solidFill>
                <a:effectLst/>
                <a:uLnTx/>
                <a:uFillTx/>
                <a:latin typeface="Calibri"/>
                <a:ea typeface="+mj-ea"/>
                <a:cs typeface="+mj-cs"/>
              </a:rPr>
              <a:t>KNOWING and USING the </a:t>
            </a:r>
            <a:r>
              <a:rPr kumimoji="0" lang="en-GB" sz="4000" b="1" i="0" u="none" strike="noStrike" kern="1200" cap="none" spc="0" normalizeH="0" baseline="0" noProof="0" err="1">
                <a:ln>
                  <a:noFill/>
                </a:ln>
                <a:solidFill>
                  <a:prstClr val="black"/>
                </a:solidFill>
                <a:effectLst/>
                <a:uLnTx/>
                <a:uFillTx/>
                <a:latin typeface="Calibri"/>
                <a:ea typeface="+mj-ea"/>
                <a:cs typeface="+mj-cs"/>
              </a:rPr>
              <a:t>markscheme</a:t>
            </a:r>
            <a:endParaRPr kumimoji="0" lang="en-GB" sz="4400" b="1" i="0" u="none" strike="noStrike" kern="1200" cap="none" spc="0" normalizeH="0" baseline="0" noProof="0">
              <a:ln>
                <a:noFill/>
              </a:ln>
              <a:solidFill>
                <a:prstClr val="black"/>
              </a:solidFill>
              <a:effectLst/>
              <a:uLnTx/>
              <a:uFillTx/>
              <a:latin typeface="Calibri"/>
              <a:ea typeface="+mj-ea"/>
              <a:cs typeface="+mj-cs"/>
            </a:endParaRPr>
          </a:p>
        </p:txBody>
      </p:sp>
    </p:spTree>
    <p:extLst>
      <p:ext uri="{BB962C8B-B14F-4D97-AF65-F5344CB8AC3E}">
        <p14:creationId xmlns:p14="http://schemas.microsoft.com/office/powerpoint/2010/main" val="23818715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cNvSpPr>
            <a:spLocks noGrp="1"/>
          </p:cNvSpPr>
          <p:nvPr>
            <p:ph idx="1"/>
          </p:nvPr>
        </p:nvSpPr>
        <p:spPr>
          <a:xfrm>
            <a:off x="1981200" y="1086416"/>
            <a:ext cx="8229600" cy="4725910"/>
          </a:xfrm>
        </p:spPr>
        <p:txBody>
          <a:bodyPr>
            <a:noAutofit/>
          </a:bodyPr>
          <a:lstStyle/>
          <a:p>
            <a:pPr marL="0" indent="0">
              <a:spcBef>
                <a:spcPts val="900"/>
              </a:spcBef>
              <a:spcAft>
                <a:spcPts val="900"/>
              </a:spcAft>
              <a:buNone/>
            </a:pPr>
            <a:r>
              <a:rPr lang="en-US" sz="2400"/>
              <a:t>Let’s look at an example.</a:t>
            </a:r>
          </a:p>
          <a:p>
            <a:pPr marL="0" indent="0">
              <a:spcBef>
                <a:spcPts val="900"/>
              </a:spcBef>
              <a:spcAft>
                <a:spcPts val="900"/>
              </a:spcAft>
              <a:buNone/>
            </a:pPr>
            <a:endParaRPr lang="en-US"/>
          </a:p>
          <a:p>
            <a:pPr marL="0" indent="0">
              <a:spcBef>
                <a:spcPts val="900"/>
              </a:spcBef>
              <a:spcAft>
                <a:spcPts val="900"/>
              </a:spcAft>
              <a:buNone/>
            </a:pPr>
            <a:r>
              <a:rPr lang="en-US" sz="2400" b="1">
                <a:solidFill>
                  <a:schemeClr val="accent3"/>
                </a:solidFill>
              </a:rPr>
              <a:t>Remember:</a:t>
            </a:r>
            <a:r>
              <a:rPr lang="en-US" sz="2400"/>
              <a:t> </a:t>
            </a:r>
            <a:r>
              <a:rPr lang="en-GB" sz="2400"/>
              <a:t>You will be awarded 1 mark for the identification of a relevant and appropriate way in which the historian argues that the ‘Harrying of the North’ had a powerful impact, 1 mark for a basic explanation of this and 1 mark for developing your explanation.</a:t>
            </a:r>
            <a:r>
              <a:rPr lang="en-US" sz="2400"/>
              <a:t> </a:t>
            </a:r>
          </a:p>
          <a:p>
            <a:pPr marL="0" indent="0">
              <a:spcBef>
                <a:spcPts val="900"/>
              </a:spcBef>
              <a:spcAft>
                <a:spcPts val="900"/>
              </a:spcAft>
              <a:buNone/>
            </a:pPr>
            <a:r>
              <a:rPr lang="en-US" sz="2400"/>
              <a:t>Before you click on the example answer, have a go at answering the question yourself.  </a:t>
            </a:r>
            <a:endParaRPr lang="en-GB" sz="2400"/>
          </a:p>
        </p:txBody>
      </p:sp>
      <p:sp>
        <p:nvSpPr>
          <p:cNvPr id="24" name="Q1 button"/>
          <p:cNvSpPr/>
          <p:nvPr/>
        </p:nvSpPr>
        <p:spPr>
          <a:xfrm>
            <a:off x="4084287" y="1781224"/>
            <a:ext cx="4049763" cy="369332"/>
          </a:xfrm>
          <a:prstGeom prst="rect">
            <a:avLst/>
          </a:prstGeom>
          <a:solidFill>
            <a:schemeClr val="accent3"/>
          </a:solidFill>
          <a:ln>
            <a:solidFill>
              <a:schemeClr val="accent3">
                <a:lumMod val="40000"/>
                <a:lumOff val="60000"/>
              </a:schemeClr>
            </a:solidFill>
          </a:ln>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Calibri"/>
                <a:ea typeface="+mn-ea"/>
                <a:cs typeface="+mn-cs"/>
              </a:rPr>
              <a:t>Click here for an example of Question 6a</a:t>
            </a:r>
          </a:p>
        </p:txBody>
      </p:sp>
      <p:pic>
        <p:nvPicPr>
          <p:cNvPr id="14" name="Picture 13">
            <a:hlinkClick r:id="" action="ppaction://hlinkshowjump?jump=nextslide"/>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728822" y="6107969"/>
            <a:ext cx="981375" cy="816796"/>
          </a:xfrm>
          <a:prstGeom prst="rect">
            <a:avLst/>
          </a:prstGeom>
        </p:spPr>
      </p:pic>
      <p:pic>
        <p:nvPicPr>
          <p:cNvPr id="15" name="Picture 14">
            <a:hlinkClick r:id="rId4" action="ppaction://hlinksldjump"/>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493496" y="6107969"/>
            <a:ext cx="987470" cy="816796"/>
          </a:xfrm>
          <a:prstGeom prst="rect">
            <a:avLst/>
          </a:prstGeom>
        </p:spPr>
      </p:pic>
      <p:sp>
        <p:nvSpPr>
          <p:cNvPr id="10" name="AE button 1"/>
          <p:cNvSpPr/>
          <p:nvPr/>
        </p:nvSpPr>
        <p:spPr>
          <a:xfrm>
            <a:off x="5094798" y="5379920"/>
            <a:ext cx="2002408" cy="369332"/>
          </a:xfrm>
          <a:prstGeom prst="rect">
            <a:avLst/>
          </a:prstGeom>
          <a:solidFill>
            <a:schemeClr val="accent3"/>
          </a:solidFill>
          <a:ln>
            <a:solidFill>
              <a:schemeClr val="accent3">
                <a:lumMod val="40000"/>
                <a:lumOff val="60000"/>
              </a:schemeClr>
            </a:solidFill>
          </a:ln>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Calibri"/>
                <a:ea typeface="+mn-ea"/>
                <a:cs typeface="+mn-cs"/>
              </a:rPr>
              <a:t>EXAMPLE ANSWER</a:t>
            </a:r>
          </a:p>
        </p:txBody>
      </p:sp>
      <p:sp>
        <p:nvSpPr>
          <p:cNvPr id="11" name="Grey panel"/>
          <p:cNvSpPr/>
          <p:nvPr/>
        </p:nvSpPr>
        <p:spPr>
          <a:xfrm>
            <a:off x="1536281" y="739344"/>
            <a:ext cx="9136310" cy="6118657"/>
          </a:xfrm>
          <a:prstGeom prst="rect">
            <a:avLst/>
          </a:prstGeom>
          <a:solidFill>
            <a:schemeClr val="bg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AE 1"/>
          <p:cNvSpPr txBox="1"/>
          <p:nvPr/>
        </p:nvSpPr>
        <p:spPr>
          <a:xfrm>
            <a:off x="2747825" y="1719628"/>
            <a:ext cx="6696350" cy="4024179"/>
          </a:xfrm>
          <a:prstGeom prst="rect">
            <a:avLst/>
          </a:prstGeom>
          <a:solidFill>
            <a:schemeClr val="bg1"/>
          </a:solidFill>
          <a:ln>
            <a:solidFill>
              <a:schemeClr val="tx1"/>
            </a:solidFill>
          </a:ln>
        </p:spPr>
        <p:txBody>
          <a:bodyPr wrap="square" rtlCol="0">
            <a:spAutoFit/>
          </a:bodyPr>
          <a:lstStyle/>
          <a:p>
            <a:pPr marL="0" marR="0" lvl="0" indent="0" algn="l" defTabSz="457200" rtl="0" eaLnBrk="1" fontAlgn="auto" latinLnBrk="0" hangingPunct="1">
              <a:lnSpc>
                <a:spcPct val="100000"/>
              </a:lnSpc>
              <a:spcBef>
                <a:spcPts val="300"/>
              </a:spcBef>
              <a:spcAft>
                <a:spcPts val="0"/>
              </a:spcAft>
              <a:buClrTx/>
              <a:buSzTx/>
              <a:buFontTx/>
              <a:buNone/>
              <a:tabLst>
                <a:tab pos="358775" algn="l"/>
                <a:tab pos="717550" algn="l"/>
                <a:tab pos="5286375" algn="l"/>
              </a:tabLst>
              <a:defRPr/>
            </a:pPr>
            <a:r>
              <a:rPr kumimoji="0" lang="en-GB" sz="2400" b="1" i="0" u="none" strike="noStrike" kern="1200" cap="none" spc="0" normalizeH="0" baseline="0" noProof="0">
                <a:ln>
                  <a:noFill/>
                </a:ln>
                <a:solidFill>
                  <a:prstClr val="black"/>
                </a:solidFill>
                <a:effectLst/>
                <a:uLnTx/>
                <a:uFillTx/>
                <a:latin typeface="Cambria" panose="02040503050406030204" pitchFamily="18" charset="0"/>
                <a:ea typeface="+mn-ea"/>
                <a:cs typeface="+mn-cs"/>
              </a:rPr>
              <a:t>Example answer</a:t>
            </a:r>
          </a:p>
          <a:p>
            <a:pPr marL="0" marR="0" lvl="0" indent="0" algn="l" defTabSz="457200" rtl="0" eaLnBrk="1" fontAlgn="auto" latinLnBrk="0" hangingPunct="1">
              <a:lnSpc>
                <a:spcPct val="100000"/>
              </a:lnSpc>
              <a:spcBef>
                <a:spcPts val="300"/>
              </a:spcBef>
              <a:spcAft>
                <a:spcPts val="0"/>
              </a:spcAft>
              <a:buClrTx/>
              <a:buSzTx/>
              <a:buFontTx/>
              <a:buNone/>
              <a:tabLst>
                <a:tab pos="358775" algn="l"/>
                <a:tab pos="717550" algn="l"/>
                <a:tab pos="5286375" algn="l"/>
              </a:tabLst>
              <a:defRPr/>
            </a:pPr>
            <a:endPar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endParaRPr>
          </a:p>
          <a:p>
            <a:pPr marL="0" marR="0" lvl="0" indent="0" algn="l" defTabSz="457200" rtl="0" eaLnBrk="1" fontAlgn="auto" latinLnBrk="0" hangingPunct="1">
              <a:lnSpc>
                <a:spcPct val="100000"/>
              </a:lnSpc>
              <a:spcBef>
                <a:spcPts val="300"/>
              </a:spcBef>
              <a:spcAft>
                <a:spcPts val="0"/>
              </a:spcAft>
              <a:buClrTx/>
              <a:buSzTx/>
              <a:buFontTx/>
              <a:buNone/>
              <a:tabLst>
                <a:tab pos="358775" algn="l"/>
                <a:tab pos="717550" algn="l"/>
                <a:tab pos="5286375" algn="l"/>
              </a:tabLst>
              <a:defRPr/>
            </a:pPr>
            <a:r>
              <a:rPr kumimoji="0" lang="en-GB" sz="22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The historian argues that the Norman conquest had a powerful impact because it had a long term effect; the impact was felt for a long time. </a:t>
            </a:r>
            <a:r>
              <a:rPr kumimoji="0" lang="en-GB" sz="2200" b="0" i="0" u="none" strike="noStrike" kern="1200" cap="none" spc="0" normalizeH="0" baseline="0" noProof="0">
                <a:ln>
                  <a:noFill/>
                </a:ln>
                <a:solidFill>
                  <a:prstClr val="black"/>
                </a:solidFill>
                <a:effectLst/>
                <a:uLnTx/>
                <a:uFillTx/>
                <a:latin typeface="Calibri"/>
                <a:ea typeface="+mn-ea"/>
                <a:cs typeface="+mn-cs"/>
              </a:rPr>
              <a:t>[1]</a:t>
            </a:r>
            <a:r>
              <a:rPr kumimoji="0" lang="en-GB" sz="22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 This is shown by the description of the areas 16 years later which are described as still a ‘desolate wasteland’. </a:t>
            </a:r>
            <a:r>
              <a:rPr kumimoji="0" lang="en-GB" sz="2200" b="0" i="0" u="none" strike="noStrike" kern="1200" cap="none" spc="0" normalizeH="0" baseline="0" noProof="0">
                <a:ln>
                  <a:noFill/>
                </a:ln>
                <a:solidFill>
                  <a:prstClr val="black"/>
                </a:solidFill>
                <a:effectLst/>
                <a:uLnTx/>
                <a:uFillTx/>
                <a:latin typeface="Calibri"/>
                <a:ea typeface="+mn-ea"/>
                <a:cs typeface="+mn-cs"/>
              </a:rPr>
              <a:t>[1]</a:t>
            </a:r>
            <a:r>
              <a:rPr kumimoji="0" lang="en-GB" sz="22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 This image is supported by the use of the word ‘scar’ which suggests that the impact is long lasting and can still be seen. </a:t>
            </a:r>
            <a:r>
              <a:rPr kumimoji="0" lang="en-GB" sz="2200" b="0" i="0" u="none" strike="noStrike" kern="1200" cap="none" spc="0" normalizeH="0" baseline="0" noProof="0">
                <a:ln>
                  <a:noFill/>
                </a:ln>
                <a:solidFill>
                  <a:prstClr val="black"/>
                </a:solidFill>
                <a:effectLst/>
                <a:uLnTx/>
                <a:uFillTx/>
                <a:latin typeface="Calibri"/>
                <a:ea typeface="+mn-ea"/>
                <a:cs typeface="+mn-cs"/>
              </a:rPr>
              <a:t>[1]</a:t>
            </a:r>
          </a:p>
          <a:p>
            <a:pPr marL="0" marR="0" lvl="0" indent="0" algn="l" defTabSz="457200" rtl="0" eaLnBrk="1" fontAlgn="auto" latinLnBrk="0" hangingPunct="1">
              <a:lnSpc>
                <a:spcPct val="100000"/>
              </a:lnSpc>
              <a:spcBef>
                <a:spcPts val="300"/>
              </a:spcBef>
              <a:spcAft>
                <a:spcPts val="0"/>
              </a:spcAft>
              <a:buClrTx/>
              <a:buSzTx/>
              <a:buFontTx/>
              <a:buNone/>
              <a:tabLst>
                <a:tab pos="358775" algn="l"/>
                <a:tab pos="717550" algn="l"/>
                <a:tab pos="5286375" algn="l"/>
              </a:tabLst>
              <a:defRPr/>
            </a:pPr>
            <a:endParaRPr kumimoji="0" lang="en-GB" sz="2400" b="1" i="1" u="none" strike="noStrike" kern="1200" cap="none" spc="0" normalizeH="0" baseline="0" noProof="0">
              <a:ln>
                <a:noFill/>
              </a:ln>
              <a:solidFill>
                <a:prstClr val="black"/>
              </a:solidFill>
              <a:effectLst/>
              <a:uLnTx/>
              <a:uFillTx/>
              <a:latin typeface="Comic Sans MS" panose="030F0702030302020204" pitchFamily="66" charset="0"/>
              <a:ea typeface="+mn-ea"/>
              <a:cs typeface="+mn-cs"/>
            </a:endParaRPr>
          </a:p>
        </p:txBody>
      </p:sp>
      <p:sp>
        <p:nvSpPr>
          <p:cNvPr id="13" name="Close"/>
          <p:cNvSpPr/>
          <p:nvPr/>
        </p:nvSpPr>
        <p:spPr>
          <a:xfrm>
            <a:off x="5707528" y="6205854"/>
            <a:ext cx="776944" cy="369332"/>
          </a:xfrm>
          <a:prstGeom prst="rect">
            <a:avLst/>
          </a:prstGeom>
          <a:solidFill>
            <a:schemeClr val="accent3"/>
          </a:solidFill>
          <a:ln>
            <a:solidFill>
              <a:schemeClr val="accent3">
                <a:lumMod val="40000"/>
                <a:lumOff val="60000"/>
              </a:schemeClr>
            </a:solidFill>
          </a:ln>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Calibri"/>
                <a:ea typeface="+mn-ea"/>
                <a:cs typeface="+mn-cs"/>
              </a:rPr>
              <a:t>CLOSE</a:t>
            </a:r>
          </a:p>
        </p:txBody>
      </p:sp>
      <p:grpSp>
        <p:nvGrpSpPr>
          <p:cNvPr id="16" name="Group 15"/>
          <p:cNvGrpSpPr/>
          <p:nvPr/>
        </p:nvGrpSpPr>
        <p:grpSpPr>
          <a:xfrm>
            <a:off x="1810603" y="928049"/>
            <a:ext cx="8597130" cy="4954137"/>
            <a:chOff x="286603" y="928048"/>
            <a:chExt cx="8597130" cy="4954137"/>
          </a:xfrm>
        </p:grpSpPr>
        <p:sp>
          <p:nvSpPr>
            <p:cNvPr id="17" name="Question 1"/>
            <p:cNvSpPr txBox="1"/>
            <p:nvPr/>
          </p:nvSpPr>
          <p:spPr>
            <a:xfrm>
              <a:off x="286603" y="928048"/>
              <a:ext cx="8597130" cy="4954137"/>
            </a:xfrm>
            <a:prstGeom prst="rect">
              <a:avLst/>
            </a:prstGeom>
            <a:solidFill>
              <a:schemeClr val="bg1"/>
            </a:solidFill>
            <a:ln>
              <a:solidFill>
                <a:schemeClr val="tx1"/>
              </a:solidFill>
            </a:ln>
          </p:spPr>
          <p:txBody>
            <a:bodyPr wrap="square" rtlCol="0">
              <a:noAutofit/>
            </a:bodyPr>
            <a:lstStyle/>
            <a:p>
              <a:pPr marL="0" marR="0" lvl="0" indent="0" algn="l" defTabSz="457200" rtl="0" eaLnBrk="1" fontAlgn="auto" latinLnBrk="0" hangingPunct="1">
                <a:lnSpc>
                  <a:spcPct val="100000"/>
                </a:lnSpc>
                <a:spcBef>
                  <a:spcPts val="300"/>
                </a:spcBef>
                <a:spcAft>
                  <a:spcPts val="0"/>
                </a:spcAft>
                <a:buClrTx/>
                <a:buSzTx/>
                <a:buFontTx/>
                <a:buNone/>
                <a:tabLst>
                  <a:tab pos="2333625" algn="l"/>
                </a:tabLst>
                <a:defRPr/>
              </a:pPr>
              <a:r>
                <a:rPr kumimoji="0" lang="en-GB" sz="2400" b="1" i="0" u="none" strike="noStrike" kern="1200" cap="none" spc="0" normalizeH="0" baseline="0" noProof="0">
                  <a:ln>
                    <a:noFill/>
                  </a:ln>
                  <a:solidFill>
                    <a:prstClr val="black"/>
                  </a:solidFill>
                  <a:effectLst/>
                  <a:uLnTx/>
                  <a:uFillTx/>
                  <a:latin typeface="Cambria" panose="02040503050406030204" pitchFamily="18" charset="0"/>
                  <a:ea typeface="+mn-ea"/>
                  <a:cs typeface="+mn-cs"/>
                </a:rPr>
                <a:t>Question 6a</a:t>
              </a:r>
            </a:p>
            <a:p>
              <a:pPr marL="0" marR="0" lvl="0" indent="0" algn="l" defTabSz="457200" rtl="0" eaLnBrk="1" fontAlgn="auto" latinLnBrk="0" hangingPunct="1">
                <a:lnSpc>
                  <a:spcPct val="100000"/>
                </a:lnSpc>
                <a:spcBef>
                  <a:spcPts val="300"/>
                </a:spcBef>
                <a:spcAft>
                  <a:spcPts val="0"/>
                </a:spcAft>
                <a:buClrTx/>
                <a:buSzTx/>
                <a:buFontTx/>
                <a:buNone/>
                <a:tabLst>
                  <a:tab pos="2333625" algn="l"/>
                </a:tabLst>
                <a:defRPr/>
              </a:pPr>
              <a:endPar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endParaRPr>
            </a:p>
            <a:p>
              <a:pPr marL="0" marR="0" lvl="0" indent="0" algn="l" defTabSz="457200" rtl="0" eaLnBrk="1" fontAlgn="auto" latinLnBrk="0" hangingPunct="1">
                <a:lnSpc>
                  <a:spcPct val="100000"/>
                </a:lnSpc>
                <a:spcBef>
                  <a:spcPts val="300"/>
                </a:spcBef>
                <a:spcAft>
                  <a:spcPts val="0"/>
                </a:spcAft>
                <a:buClrTx/>
                <a:buSzTx/>
                <a:buFontTx/>
                <a:buNone/>
                <a:tabLst>
                  <a:tab pos="2333625" algn="l"/>
                </a:tabLst>
                <a:defRPr/>
              </a:pPr>
              <a: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In Interpretation A</a:t>
              </a:r>
              <a:b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br>
              <a: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the historian Robert</a:t>
              </a:r>
              <a:b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br>
              <a: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Bartlett argues that</a:t>
              </a:r>
              <a:b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br>
              <a: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the ‘Harrying of the</a:t>
              </a:r>
              <a:b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br>
              <a: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North’ had a powerful</a:t>
              </a:r>
              <a:b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br>
              <a: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impact on northern</a:t>
              </a:r>
              <a:b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br>
              <a: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England. Identify and</a:t>
              </a:r>
              <a:b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br>
              <a: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explain one way in</a:t>
              </a:r>
              <a:b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br>
              <a: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which he does this.</a:t>
              </a:r>
            </a:p>
            <a:p>
              <a:pPr marL="0" marR="0" lvl="0" indent="0" algn="l" defTabSz="457200" rtl="0" eaLnBrk="1" fontAlgn="auto" latinLnBrk="0" hangingPunct="1">
                <a:lnSpc>
                  <a:spcPct val="100000"/>
                </a:lnSpc>
                <a:spcBef>
                  <a:spcPts val="300"/>
                </a:spcBef>
                <a:spcAft>
                  <a:spcPts val="0"/>
                </a:spcAft>
                <a:buClrTx/>
                <a:buSzTx/>
                <a:buFontTx/>
                <a:buNone/>
                <a:tabLst>
                  <a:tab pos="2333625" algn="l"/>
                </a:tabLst>
                <a:defRPr/>
              </a:pPr>
              <a:endParaRPr kumimoji="0" lang="en-GB" sz="1800" b="0" i="0" u="none" strike="noStrike" kern="1200" cap="none" spc="0" normalizeH="0" baseline="0" noProof="0">
                <a:ln>
                  <a:noFill/>
                </a:ln>
                <a:solidFill>
                  <a:prstClr val="black"/>
                </a:solidFill>
                <a:effectLst/>
                <a:uLnTx/>
                <a:uFillTx/>
                <a:latin typeface="Cambria" panose="02040503050406030204" pitchFamily="18" charset="0"/>
                <a:ea typeface="+mn-ea"/>
                <a:cs typeface="+mn-cs"/>
              </a:endParaRPr>
            </a:p>
            <a:p>
              <a:pPr marL="0" marR="0" lvl="0" indent="0" algn="r" defTabSz="457200" rtl="0" eaLnBrk="1" fontAlgn="auto" latinLnBrk="0" hangingPunct="1">
                <a:lnSpc>
                  <a:spcPct val="100000"/>
                </a:lnSpc>
                <a:spcBef>
                  <a:spcPts val="300"/>
                </a:spcBef>
                <a:spcAft>
                  <a:spcPts val="0"/>
                </a:spcAft>
                <a:buClrTx/>
                <a:buSzTx/>
                <a:buFontTx/>
                <a:buNone/>
                <a:tabLst>
                  <a:tab pos="2333625" algn="l"/>
                </a:tabLst>
                <a:defRPr/>
              </a:pPr>
              <a:r>
                <a:rPr kumimoji="0" lang="en-GB" sz="2400" b="1" i="0" u="none" strike="noStrike" kern="1200" cap="none" spc="0" normalizeH="0" baseline="0" noProof="0">
                  <a:ln>
                    <a:noFill/>
                  </a:ln>
                  <a:solidFill>
                    <a:prstClr val="black"/>
                  </a:solidFill>
                  <a:effectLst/>
                  <a:uLnTx/>
                  <a:uFillTx/>
                  <a:latin typeface="Cambria" panose="02040503050406030204" pitchFamily="18" charset="0"/>
                  <a:ea typeface="+mn-ea"/>
                  <a:cs typeface="+mn-cs"/>
                </a:rPr>
                <a:t>[3]</a:t>
              </a:r>
            </a:p>
          </p:txBody>
        </p:sp>
        <p:sp>
          <p:nvSpPr>
            <p:cNvPr id="18" name="Rectangle 17"/>
            <p:cNvSpPr/>
            <p:nvPr/>
          </p:nvSpPr>
          <p:spPr>
            <a:xfrm>
              <a:off x="3588954" y="1149984"/>
              <a:ext cx="5106554" cy="4124206"/>
            </a:xfrm>
            <a:prstGeom prst="rect">
              <a:avLst/>
            </a:prstGeom>
            <a:solidFill>
              <a:schemeClr val="bg1"/>
            </a:solidFill>
            <a:ln>
              <a:solidFill>
                <a:schemeClr val="tx1"/>
              </a:solidFill>
            </a:ln>
            <a:effectLst/>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a:ea typeface="+mn-ea"/>
                  <a:cs typeface="+mn-cs"/>
                </a:rPr>
                <a:t>In 1069, William marched on York and crushed the rebellion. The Normans devastated the North of England. They sacked every village and farmstead as they went. Then William divided his troops into smaller bands who destroyed any crops and livestock they could find ... </a:t>
              </a:r>
            </a:p>
            <a:p>
              <a:pPr marL="0" marR="0" lvl="0" indent="0" algn="l" defTabSz="457200" rtl="0" eaLnBrk="1" fontAlgn="auto" latinLnBrk="0" hangingPunct="1">
                <a:lnSpc>
                  <a:spcPct val="100000"/>
                </a:lnSpc>
                <a:spcBef>
                  <a:spcPts val="60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a:ea typeface="+mn-ea"/>
                  <a:cs typeface="+mn-cs"/>
                </a:rPr>
                <a:t>A huge area across northern and central England was laid waste by  this ‘scorched earth’ on the northern rebels. Plotting the settlements destroyed by the Normans shows the scar that was carved across  the country by William’s army. Sixteen years later, these areas were still desolate wasteland. </a:t>
              </a:r>
            </a:p>
            <a:p>
              <a:pPr marL="0" marR="0" lvl="0" indent="0" algn="r" defTabSz="457200" rtl="0" eaLnBrk="1" fontAlgn="auto" latinLnBrk="0" hangingPunct="1">
                <a:lnSpc>
                  <a:spcPct val="100000"/>
                </a:lnSpc>
                <a:spcBef>
                  <a:spcPts val="600"/>
                </a:spcBef>
                <a:spcAft>
                  <a:spcPts val="0"/>
                </a:spcAft>
                <a:buClrTx/>
                <a:buSzTx/>
                <a:buFontTx/>
                <a:buNone/>
                <a:tabLst/>
                <a:defRPr/>
              </a:pPr>
              <a:r>
                <a:rPr kumimoji="0" lang="en-GB" sz="1800" b="0" i="1" u="none" strike="noStrike" kern="1200" cap="none" spc="0" normalizeH="0" baseline="0" noProof="0">
                  <a:ln>
                    <a:noFill/>
                  </a:ln>
                  <a:solidFill>
                    <a:prstClr val="black"/>
                  </a:solidFill>
                  <a:effectLst/>
                  <a:uLnTx/>
                  <a:uFillTx/>
                  <a:latin typeface="Cambria" panose="02040503050406030204" pitchFamily="18" charset="0"/>
                  <a:ea typeface="+mn-ea"/>
                  <a:cs typeface="+mn-cs"/>
                </a:rPr>
                <a:t>Interpretation A – An extract from the script of </a:t>
              </a:r>
              <a:r>
                <a:rPr kumimoji="0" lang="en-GB" sz="18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The Normans</a:t>
              </a:r>
              <a:r>
                <a:rPr kumimoji="0" lang="en-GB" sz="1800" b="0" i="1" u="none" strike="noStrike" kern="1200" cap="none" spc="0" normalizeH="0" baseline="0" noProof="0">
                  <a:ln>
                    <a:noFill/>
                  </a:ln>
                  <a:solidFill>
                    <a:prstClr val="black"/>
                  </a:solidFill>
                  <a:effectLst/>
                  <a:uLnTx/>
                  <a:uFillTx/>
                  <a:latin typeface="Cambria" panose="02040503050406030204" pitchFamily="18" charset="0"/>
                  <a:ea typeface="+mn-ea"/>
                  <a:cs typeface="+mn-cs"/>
                </a:rPr>
                <a:t>, a BBC television series, 2010.</a:t>
              </a:r>
            </a:p>
          </p:txBody>
        </p:sp>
      </p:grpSp>
      <p:sp>
        <p:nvSpPr>
          <p:cNvPr id="19" name="Title 1"/>
          <p:cNvSpPr txBox="1">
            <a:spLocks/>
          </p:cNvSpPr>
          <p:nvPr/>
        </p:nvSpPr>
        <p:spPr>
          <a:xfrm>
            <a:off x="173758" y="81846"/>
            <a:ext cx="6609966" cy="534633"/>
          </a:xfrm>
          <a:prstGeom prst="rect">
            <a:avLst/>
          </a:prstGeom>
          <a:solidFill>
            <a:schemeClr val="bg1"/>
          </a:solidFill>
        </p:spPr>
        <p:txBody>
          <a:bodyPr lIns="91440" tIns="45720" rIns="91440" bIns="45720" anchor="t">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3200" b="1">
                <a:latin typeface="Calibri"/>
              </a:rPr>
              <a:t>Using </a:t>
            </a:r>
            <a:r>
              <a:rPr kumimoji="0" lang="en-GB" sz="3200" b="1" i="0" u="none" strike="noStrike" kern="1200" cap="none" spc="0" normalizeH="0" baseline="0" noProof="0">
                <a:ln>
                  <a:noFill/>
                </a:ln>
                <a:effectLst/>
                <a:uLnTx/>
                <a:uFillTx/>
                <a:latin typeface="Calibri"/>
                <a:ea typeface="+mj-ea"/>
                <a:cs typeface="+mj-cs"/>
              </a:rPr>
              <a:t>Model Answers to help</a:t>
            </a:r>
            <a:r>
              <a:rPr lang="en-GB" sz="3200" b="1">
                <a:latin typeface="Calibri"/>
              </a:rPr>
              <a:t> </a:t>
            </a:r>
            <a:endParaRPr kumimoji="0" lang="en-GB" sz="3200" b="1" i="0" u="none" strike="noStrike" kern="1200" cap="none" spc="0" normalizeH="0" baseline="0" noProof="0">
              <a:ln>
                <a:noFill/>
              </a:ln>
              <a:effectLst/>
              <a:uLnTx/>
              <a:uFillTx/>
              <a:latin typeface="Calibri"/>
              <a:ea typeface="+mj-ea"/>
              <a:cs typeface="+mj-cs"/>
            </a:endParaRPr>
          </a:p>
        </p:txBody>
      </p:sp>
    </p:spTree>
    <p:extLst>
      <p:ext uri="{BB962C8B-B14F-4D97-AF65-F5344CB8AC3E}">
        <p14:creationId xmlns:p14="http://schemas.microsoft.com/office/powerpoint/2010/main" val="411833689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1" presetClass="exit" presetSubtype="0" fill="hold" grpId="2" nodeType="withEffect">
                                  <p:stCondLst>
                                    <p:cond delay="0"/>
                                  </p:stCondLst>
                                  <p:childTnLst>
                                    <p:set>
                                      <p:cBhvr>
                                        <p:cTn id="8" dur="1" fill="hold">
                                          <p:stCondLst>
                                            <p:cond delay="0"/>
                                          </p:stCondLst>
                                        </p:cTn>
                                        <p:tgtEl>
                                          <p:spTgt spid="11"/>
                                        </p:tgtEl>
                                        <p:attrNameLst>
                                          <p:attrName>style.visibility</p:attrName>
                                        </p:attrNameLst>
                                      </p:cBhvr>
                                      <p:to>
                                        <p:strVal val="hidden"/>
                                      </p:to>
                                    </p:set>
                                  </p:childTnLst>
                                </p:cTn>
                              </p:par>
                              <p:par>
                                <p:cTn id="9" presetID="1" presetClass="exit" presetSubtype="0" fill="hold" grpId="2" nodeType="withEffect">
                                  <p:stCondLst>
                                    <p:cond delay="0"/>
                                  </p:stCondLst>
                                  <p:childTnLst>
                                    <p:set>
                                      <p:cBhvr>
                                        <p:cTn id="10" dur="1" fill="hold">
                                          <p:stCondLst>
                                            <p:cond delay="0"/>
                                          </p:stCondLst>
                                        </p:cTn>
                                        <p:tgtEl>
                                          <p:spTgt spid="12"/>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0"/>
                    </p:tgtEl>
                  </p:cond>
                </p:stCondLst>
                <p:endSync evt="end" delay="0">
                  <p:rtn val="all"/>
                </p:endSync>
                <p:childTnLst>
                  <p:par>
                    <p:cTn id="14" fill="hold">
                      <p:stCondLst>
                        <p:cond delay="0"/>
                      </p:stCondLst>
                      <p:childTnLst>
                        <p:par>
                          <p:cTn id="15" fill="hold">
                            <p:stCondLst>
                              <p:cond delay="0"/>
                            </p:stCondLst>
                            <p:childTnLst>
                              <p:par>
                                <p:cTn id="16" presetID="1" presetClass="entr" presetSubtype="0" fill="hold" grpId="1" nodeType="clickEffect">
                                  <p:stCondLst>
                                    <p:cond delay="0"/>
                                  </p:stCondLst>
                                  <p:childTnLst>
                                    <p:set>
                                      <p:cBhvr>
                                        <p:cTn id="17" dur="1" fill="hold">
                                          <p:stCondLst>
                                            <p:cond delay="0"/>
                                          </p:stCondLst>
                                        </p:cTn>
                                        <p:tgtEl>
                                          <p:spTgt spid="13"/>
                                        </p:tgtEl>
                                        <p:attrNameLst>
                                          <p:attrName>style.visibility</p:attrName>
                                        </p:attrNameLst>
                                      </p:cBhvr>
                                      <p:to>
                                        <p:strVal val="visible"/>
                                      </p:to>
                                    </p:set>
                                  </p:childTnLst>
                                </p:cTn>
                              </p:par>
                              <p:par>
                                <p:cTn id="18" presetID="1" presetClass="entr" presetSubtype="0" fill="hold" grpId="1" nodeType="withEffect">
                                  <p:stCondLst>
                                    <p:cond delay="0"/>
                                  </p:stCondLst>
                                  <p:childTnLst>
                                    <p:set>
                                      <p:cBhvr>
                                        <p:cTn id="19" dur="1" fill="hold">
                                          <p:stCondLst>
                                            <p:cond delay="0"/>
                                          </p:stCondLst>
                                        </p:cTn>
                                        <p:tgtEl>
                                          <p:spTgt spid="11"/>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childTnLst>
                                </p:cTn>
                              </p:par>
                            </p:childTnLst>
                          </p:cTn>
                        </p:par>
                      </p:childTnLst>
                    </p:cTn>
                  </p:par>
                </p:childTnLst>
              </p:cTn>
              <p:nextCondLst>
                <p:cond evt="onClick" delay="0">
                  <p:tgtEl>
                    <p:spTgt spid="10"/>
                  </p:tgtEl>
                </p:cond>
              </p:nextCondLst>
            </p:seq>
            <p:seq concurrent="1" nextAc="seek">
              <p:cTn id="22" restart="whenNotActive" fill="hold" evtFilter="cancelBubble" nodeType="interactiveSeq">
                <p:stCondLst>
                  <p:cond evt="onClick" delay="0">
                    <p:tgtEl>
                      <p:spTgt spid="13"/>
                    </p:tgtEl>
                  </p:cond>
                </p:stCondLst>
                <p:endSync evt="end" delay="0">
                  <p:rtn val="all"/>
                </p:endSync>
                <p:childTnLst>
                  <p:par>
                    <p:cTn id="23" fill="hold">
                      <p:stCondLst>
                        <p:cond delay="0"/>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hidden"/>
                                      </p:to>
                                    </p:set>
                                  </p:childTnLst>
                                </p:cTn>
                              </p:par>
                              <p:par>
                                <p:cTn id="27" presetID="1" presetClass="exit" presetSubtype="0" fill="hold" grpId="1" nodeType="withEffect">
                                  <p:stCondLst>
                                    <p:cond delay="0"/>
                                  </p:stCondLst>
                                  <p:childTnLst>
                                    <p:set>
                                      <p:cBhvr>
                                        <p:cTn id="28" dur="1" fill="hold">
                                          <p:stCondLst>
                                            <p:cond delay="0"/>
                                          </p:stCondLst>
                                        </p:cTn>
                                        <p:tgtEl>
                                          <p:spTgt spid="12"/>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16"/>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33" restart="whenNotActive" fill="hold" evtFilter="cancelBubble" nodeType="interactiveSeq">
                <p:stCondLst>
                  <p:cond evt="onClick" delay="0">
                    <p:tgtEl>
                      <p:spTgt spid="24"/>
                    </p:tgtEl>
                  </p:cond>
                </p:stCondLst>
                <p:endSync evt="end" delay="0">
                  <p:rtn val="all"/>
                </p:endSync>
                <p:childTnLst>
                  <p:par>
                    <p:cTn id="34" fill="hold">
                      <p:stCondLst>
                        <p:cond delay="0"/>
                      </p:stCondLst>
                      <p:childTnLst>
                        <p:par>
                          <p:cTn id="35" fill="hold">
                            <p:stCondLst>
                              <p:cond delay="0"/>
                            </p:stCondLst>
                            <p:childTnLst>
                              <p:par>
                                <p:cTn id="36" presetID="1" presetClass="entr" presetSubtype="0" fill="hold" grpId="3" nodeType="clickEffect">
                                  <p:stCondLst>
                                    <p:cond delay="0"/>
                                  </p:stCondLst>
                                  <p:childTnLst>
                                    <p:set>
                                      <p:cBhvr>
                                        <p:cTn id="37" dur="1" fill="hold">
                                          <p:stCondLst>
                                            <p:cond delay="0"/>
                                          </p:stCondLst>
                                        </p:cTn>
                                        <p:tgtEl>
                                          <p:spTgt spid="13"/>
                                        </p:tgtEl>
                                        <p:attrNameLst>
                                          <p:attrName>style.visibility</p:attrName>
                                        </p:attrNameLst>
                                      </p:cBhvr>
                                      <p:to>
                                        <p:strVal val="visible"/>
                                      </p:to>
                                    </p:set>
                                  </p:childTnLst>
                                </p:cTn>
                              </p:par>
                              <p:par>
                                <p:cTn id="38" presetID="1" presetClass="entr" presetSubtype="0" fill="hold" grpId="3" nodeType="with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16"/>
                                        </p:tgtEl>
                                        <p:attrNameLst>
                                          <p:attrName>style.visibility</p:attrName>
                                        </p:attrNameLst>
                                      </p:cBhvr>
                                      <p:to>
                                        <p:strVal val="visible"/>
                                      </p:to>
                                    </p:set>
                                  </p:childTnLst>
                                </p:cTn>
                              </p:par>
                            </p:childTnLst>
                          </p:cTn>
                        </p:par>
                      </p:childTnLst>
                    </p:cTn>
                  </p:par>
                </p:childTnLst>
              </p:cTn>
              <p:nextCondLst>
                <p:cond evt="onClick" delay="0">
                  <p:tgtEl>
                    <p:spTgt spid="24"/>
                  </p:tgtEl>
                </p:cond>
              </p:nextCondLst>
            </p:seq>
          </p:childTnLst>
        </p:cTn>
      </p:par>
    </p:tnLst>
    <p:bldLst>
      <p:bldP spid="11" grpId="0" animBg="1"/>
      <p:bldP spid="11" grpId="1" animBg="1"/>
      <p:bldP spid="11" grpId="2" animBg="1"/>
      <p:bldP spid="11" grpId="3" animBg="1"/>
      <p:bldP spid="12" grpId="0" animBg="1"/>
      <p:bldP spid="12" grpId="1" animBg="1"/>
      <p:bldP spid="12" grpId="2" animBg="1"/>
      <p:bldP spid="13" grpId="0" animBg="1"/>
      <p:bldP spid="13" grpId="1" animBg="1"/>
      <p:bldP spid="13" grpId="2" animBg="1"/>
      <p:bldP spid="13" grpId="3"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Graphical user interface, table&#10;&#10;Description automatically generated">
            <a:extLst>
              <a:ext uri="{FF2B5EF4-FFF2-40B4-BE49-F238E27FC236}">
                <a16:creationId xmlns:a16="http://schemas.microsoft.com/office/drawing/2014/main" id="{A47226B4-4DFC-F80F-32A2-022CC71FBB17}"/>
              </a:ext>
            </a:extLst>
          </p:cNvPr>
          <p:cNvPicPr>
            <a:picLocks noChangeAspect="1"/>
          </p:cNvPicPr>
          <p:nvPr/>
        </p:nvPicPr>
        <p:blipFill>
          <a:blip r:embed="rId2"/>
          <a:stretch>
            <a:fillRect/>
          </a:stretch>
        </p:blipFill>
        <p:spPr>
          <a:xfrm>
            <a:off x="828136" y="-302643"/>
            <a:ext cx="10118783" cy="7621436"/>
          </a:xfrm>
          <a:prstGeom prst="rect">
            <a:avLst/>
          </a:prstGeom>
        </p:spPr>
      </p:pic>
    </p:spTree>
    <p:extLst>
      <p:ext uri="{BB962C8B-B14F-4D97-AF65-F5344CB8AC3E}">
        <p14:creationId xmlns:p14="http://schemas.microsoft.com/office/powerpoint/2010/main" val="24395513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468" y="0"/>
            <a:ext cx="5314950" cy="6858000"/>
          </a:xfrm>
          <a:prstGeom prst="rect">
            <a:avLst/>
          </a:prstGeom>
        </p:spPr>
      </p:pic>
      <p:pic>
        <p:nvPicPr>
          <p:cNvPr id="3" name="Picture 2"/>
          <p:cNvPicPr>
            <a:picLocks noChangeAspect="1"/>
          </p:cNvPicPr>
          <p:nvPr/>
        </p:nvPicPr>
        <p:blipFill>
          <a:blip r:embed="rId3"/>
          <a:stretch>
            <a:fillRect/>
          </a:stretch>
        </p:blipFill>
        <p:spPr>
          <a:xfrm>
            <a:off x="6917049" y="3827377"/>
            <a:ext cx="4355224" cy="2951342"/>
          </a:xfrm>
          <a:prstGeom prst="rect">
            <a:avLst/>
          </a:prstGeom>
        </p:spPr>
      </p:pic>
      <p:sp>
        <p:nvSpPr>
          <p:cNvPr id="4" name="Title 3"/>
          <p:cNvSpPr txBox="1">
            <a:spLocks/>
          </p:cNvSpPr>
          <p:nvPr/>
        </p:nvSpPr>
        <p:spPr>
          <a:xfrm>
            <a:off x="6378253" y="332199"/>
            <a:ext cx="10515600" cy="3293209"/>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4000" b="1" i="0" u="none" strike="noStrike" kern="1200" cap="none" spc="0" normalizeH="0" baseline="0" noProof="0" dirty="0">
                <a:ln>
                  <a:noFill/>
                </a:ln>
                <a:solidFill>
                  <a:srgbClr val="3A3A3A"/>
                </a:solidFill>
                <a:effectLst/>
                <a:uLnTx/>
                <a:uFillTx/>
                <a:latin typeface="Calibri"/>
                <a:ea typeface="+mj-ea"/>
                <a:cs typeface="+mj-cs"/>
              </a:rPr>
              <a:t>TESTING = BEING BRAVE</a:t>
            </a:r>
          </a:p>
          <a:p>
            <a:pPr algn="l">
              <a:defRPr/>
            </a:pPr>
            <a:endParaRPr lang="en-GB" sz="4000" b="1" dirty="0">
              <a:solidFill>
                <a:srgbClr val="3A3A3A"/>
              </a:solidFill>
              <a:latin typeface="Calibri"/>
            </a:endParaRPr>
          </a:p>
          <a:p>
            <a:pPr algn="l">
              <a:defRPr/>
            </a:pPr>
            <a:r>
              <a:rPr kumimoji="0" lang="en-GB" sz="3200" b="1" i="0" u="none" strike="noStrike" kern="1200" cap="none" spc="0" normalizeH="0" baseline="0" noProof="0" dirty="0">
                <a:ln>
                  <a:noFill/>
                </a:ln>
                <a:solidFill>
                  <a:srgbClr val="3A3A3A"/>
                </a:solidFill>
                <a:effectLst/>
                <a:uLnTx/>
                <a:uFillTx/>
                <a:latin typeface="Calibri"/>
                <a:ea typeface="+mj-ea"/>
                <a:cs typeface="+mj-cs"/>
              </a:rPr>
              <a:t>1% MARGINAL GAINS;</a:t>
            </a:r>
            <a:r>
              <a:rPr lang="en-GB" sz="3200" b="1" dirty="0">
                <a:solidFill>
                  <a:srgbClr val="3A3A3A"/>
                </a:solidFill>
                <a:latin typeface="Calibri"/>
              </a:rPr>
              <a:t> </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3200" b="1" i="1" u="none" strike="noStrike" kern="1200" cap="none" spc="0" normalizeH="0" baseline="0" noProof="0" dirty="0">
                <a:ln>
                  <a:noFill/>
                </a:ln>
                <a:solidFill>
                  <a:srgbClr val="3A3A3A"/>
                </a:solidFill>
                <a:effectLst/>
                <a:uLnTx/>
                <a:uFillTx/>
                <a:latin typeface="Calibri"/>
                <a:ea typeface="+mj-ea"/>
                <a:cs typeface="+mj-cs"/>
              </a:rPr>
              <a:t>-each week,</a:t>
            </a:r>
            <a:r>
              <a:rPr lang="en-GB" sz="3200" b="1" i="1" dirty="0">
                <a:solidFill>
                  <a:srgbClr val="3A3A3A"/>
                </a:solidFill>
                <a:latin typeface="Calibri"/>
              </a:rPr>
              <a:t> </a:t>
            </a:r>
            <a:endParaRPr lang="en-GB" sz="3200" b="1" i="1" u="none" strike="noStrike" kern="1200" cap="none" spc="0" normalizeH="0" baseline="0" noProof="0" dirty="0">
              <a:ln>
                <a:noFill/>
              </a:ln>
              <a:solidFill>
                <a:srgbClr val="3A3A3A"/>
              </a:solidFill>
              <a:effectLst/>
              <a:uLnTx/>
              <a:uFillTx/>
              <a:latin typeface="Calibri"/>
              <a:cs typeface="Calibri"/>
            </a:endParaRPr>
          </a:p>
          <a:p>
            <a:pPr algn="l">
              <a:defRPr/>
            </a:pPr>
            <a:r>
              <a:rPr kumimoji="0" lang="en-GB" sz="3200" b="1" i="1" u="none" strike="noStrike" kern="1200" cap="none" spc="0" normalizeH="0" baseline="0" noProof="0" dirty="0">
                <a:ln>
                  <a:noFill/>
                </a:ln>
                <a:solidFill>
                  <a:srgbClr val="3A3A3A"/>
                </a:solidFill>
                <a:effectLst/>
                <a:uLnTx/>
                <a:uFillTx/>
                <a:latin typeface="Calibri"/>
                <a:ea typeface="+mj-ea"/>
                <a:cs typeface="+mj-cs"/>
              </a:rPr>
              <a:t>-on each practice question,</a:t>
            </a:r>
            <a:r>
              <a:rPr lang="en-GB" sz="3200" b="1" i="1" dirty="0">
                <a:solidFill>
                  <a:srgbClr val="3A3A3A"/>
                </a:solidFill>
                <a:latin typeface="Calibri"/>
              </a:rPr>
              <a:t> </a:t>
            </a:r>
            <a:endParaRPr lang="en-GB" sz="3200" b="1" i="1" u="none" strike="noStrike" kern="1200" cap="none" spc="0" normalizeH="0" baseline="0" noProof="0" dirty="0">
              <a:ln>
                <a:noFill/>
              </a:ln>
              <a:solidFill>
                <a:srgbClr val="3A3A3A"/>
              </a:solidFill>
              <a:effectLst/>
              <a:uLnTx/>
              <a:uFillTx/>
              <a:latin typeface="Calibri"/>
              <a:cs typeface="Calibri"/>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3200" b="1" i="1" u="none" strike="noStrike" kern="1200" cap="none" spc="0" normalizeH="0" baseline="0" noProof="0" dirty="0">
                <a:ln>
                  <a:noFill/>
                </a:ln>
                <a:solidFill>
                  <a:srgbClr val="3A3A3A"/>
                </a:solidFill>
                <a:effectLst/>
                <a:uLnTx/>
                <a:uFillTx/>
                <a:latin typeface="Calibri"/>
                <a:ea typeface="+mj-ea"/>
                <a:cs typeface="+mj-cs"/>
              </a:rPr>
              <a:t>-in each subject…….</a:t>
            </a:r>
            <a:endParaRPr lang="en-GB" sz="3200" b="1" i="1" u="none" strike="noStrike" kern="1200" cap="none" spc="0" normalizeH="0" baseline="0" noProof="0" dirty="0">
              <a:ln>
                <a:noFill/>
              </a:ln>
              <a:solidFill>
                <a:srgbClr val="3A3A3A"/>
              </a:solidFill>
              <a:effectLst/>
              <a:uLnTx/>
              <a:uFillTx/>
              <a:latin typeface="Calibri"/>
              <a:cs typeface="Calibri"/>
            </a:endParaRPr>
          </a:p>
        </p:txBody>
      </p:sp>
    </p:spTree>
    <p:extLst>
      <p:ext uri="{BB962C8B-B14F-4D97-AF65-F5344CB8AC3E}">
        <p14:creationId xmlns:p14="http://schemas.microsoft.com/office/powerpoint/2010/main" val="1222570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297762" y="640080"/>
            <a:ext cx="6251110" cy="3566160"/>
          </a:xfrm>
        </p:spPr>
        <p:txBody>
          <a:bodyPr anchor="b">
            <a:normAutofit/>
          </a:bodyPr>
          <a:lstStyle/>
          <a:p>
            <a:pPr algn="l"/>
            <a:r>
              <a:rPr lang="en-GB" sz="5400">
                <a:latin typeface="+mn-lt"/>
              </a:rPr>
              <a:t>Revision Planning</a:t>
            </a:r>
          </a:p>
        </p:txBody>
      </p:sp>
      <p:sp>
        <p:nvSpPr>
          <p:cNvPr id="3" name="Subtitle 2"/>
          <p:cNvSpPr>
            <a:spLocks noGrp="1"/>
          </p:cNvSpPr>
          <p:nvPr>
            <p:ph type="subTitle" idx="1"/>
          </p:nvPr>
        </p:nvSpPr>
        <p:spPr>
          <a:xfrm>
            <a:off x="5312137" y="4636008"/>
            <a:ext cx="6236734" cy="1572768"/>
          </a:xfrm>
        </p:spPr>
        <p:txBody>
          <a:bodyPr vert="horz" lIns="91440" tIns="45720" rIns="91440" bIns="45720" rtlCol="0" anchor="t">
            <a:normAutofit/>
          </a:bodyPr>
          <a:lstStyle/>
          <a:p>
            <a:pPr algn="l"/>
            <a:r>
              <a:rPr lang="en-GB" sz="3200"/>
              <a:t>Making the revision timetable</a:t>
            </a:r>
            <a:endParaRPr lang="en-US" sz="3200">
              <a:cs typeface="Calibri"/>
            </a:endParaRPr>
          </a:p>
          <a:p>
            <a:pPr algn="l"/>
            <a:endParaRPr lang="en-GB" sz="2000">
              <a:cs typeface="Calibri"/>
            </a:endParaRPr>
          </a:p>
          <a:p>
            <a:pPr algn="l"/>
            <a:endParaRPr lang="en-GB" sz="2000">
              <a:cs typeface="Calibri"/>
            </a:endParaRPr>
          </a:p>
        </p:txBody>
      </p:sp>
      <p:pic>
        <p:nvPicPr>
          <p:cNvPr id="5" name="Picture 4" descr="Person writing on a notepad">
            <a:extLst>
              <a:ext uri="{FF2B5EF4-FFF2-40B4-BE49-F238E27FC236}">
                <a16:creationId xmlns:a16="http://schemas.microsoft.com/office/drawing/2014/main" id="{B6546E7C-84E2-B10F-D7DC-B96A3AE85309}"/>
              </a:ext>
            </a:extLst>
          </p:cNvPr>
          <p:cNvPicPr>
            <a:picLocks noChangeAspect="1"/>
          </p:cNvPicPr>
          <p:nvPr/>
        </p:nvPicPr>
        <p:blipFill rotWithShape="1">
          <a:blip r:embed="rId2"/>
          <a:srcRect l="25913" r="20199" b="-7"/>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876434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297762" y="640080"/>
            <a:ext cx="6251110" cy="3566160"/>
          </a:xfrm>
        </p:spPr>
        <p:txBody>
          <a:bodyPr anchor="b">
            <a:normAutofit/>
          </a:bodyPr>
          <a:lstStyle/>
          <a:p>
            <a:pPr algn="l"/>
            <a:r>
              <a:rPr lang="en-GB" sz="5400">
                <a:latin typeface="+mn-lt"/>
              </a:rPr>
              <a:t>Revision Planning</a:t>
            </a:r>
          </a:p>
        </p:txBody>
      </p:sp>
      <p:sp>
        <p:nvSpPr>
          <p:cNvPr id="3" name="Subtitle 2"/>
          <p:cNvSpPr>
            <a:spLocks noGrp="1"/>
          </p:cNvSpPr>
          <p:nvPr>
            <p:ph type="subTitle" idx="1"/>
          </p:nvPr>
        </p:nvSpPr>
        <p:spPr>
          <a:xfrm>
            <a:off x="4837685" y="4636008"/>
            <a:ext cx="6912469" cy="1932201"/>
          </a:xfrm>
        </p:spPr>
        <p:txBody>
          <a:bodyPr vert="horz" lIns="91440" tIns="45720" rIns="91440" bIns="45720" rtlCol="0" anchor="t">
            <a:normAutofit fontScale="92500" lnSpcReduction="10000"/>
          </a:bodyPr>
          <a:lstStyle/>
          <a:p>
            <a:r>
              <a:rPr lang="en-GB" sz="3600"/>
              <a:t>Making the revision timetable</a:t>
            </a:r>
            <a:endParaRPr lang="en-US"/>
          </a:p>
          <a:p>
            <a:pPr algn="l"/>
            <a:endParaRPr lang="en-GB" sz="2000">
              <a:cs typeface="Calibri"/>
            </a:endParaRPr>
          </a:p>
          <a:p>
            <a:r>
              <a:rPr lang="en-GB" sz="3200" b="1">
                <a:solidFill>
                  <a:srgbClr val="FF0000"/>
                </a:solidFill>
                <a:cs typeface="Calibri"/>
              </a:rPr>
              <a:t>Only 49% of Year 11 students made </a:t>
            </a:r>
          </a:p>
          <a:p>
            <a:r>
              <a:rPr lang="en-GB" sz="3200" b="1">
                <a:solidFill>
                  <a:srgbClr val="FF0000"/>
                </a:solidFill>
                <a:cs typeface="Calibri"/>
              </a:rPr>
              <a:t>a revision timetable for their mock exams!</a:t>
            </a:r>
          </a:p>
        </p:txBody>
      </p:sp>
      <p:pic>
        <p:nvPicPr>
          <p:cNvPr id="5" name="Picture 4" descr="Person writing on a notepad">
            <a:extLst>
              <a:ext uri="{FF2B5EF4-FFF2-40B4-BE49-F238E27FC236}">
                <a16:creationId xmlns:a16="http://schemas.microsoft.com/office/drawing/2014/main" id="{B6546E7C-84E2-B10F-D7DC-B96A3AE85309}"/>
              </a:ext>
            </a:extLst>
          </p:cNvPr>
          <p:cNvPicPr>
            <a:picLocks noChangeAspect="1"/>
          </p:cNvPicPr>
          <p:nvPr/>
        </p:nvPicPr>
        <p:blipFill rotWithShape="1">
          <a:blip r:embed="rId2"/>
          <a:srcRect l="25913" r="20199" b="-7"/>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31623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latin typeface="Calibri"/>
                <a:cs typeface="Calibri"/>
              </a:rPr>
              <a:t>Principle 1: SPACED RETRIEVAL PRACTICE</a:t>
            </a:r>
          </a:p>
        </p:txBody>
      </p:sp>
      <p:sp>
        <p:nvSpPr>
          <p:cNvPr id="5" name="Content Placeholder 4"/>
          <p:cNvSpPr>
            <a:spLocks noGrp="1"/>
          </p:cNvSpPr>
          <p:nvPr>
            <p:ph sz="half" idx="1"/>
          </p:nvPr>
        </p:nvSpPr>
        <p:spPr/>
        <p:txBody>
          <a:bodyPr vert="horz" lIns="91440" tIns="45720" rIns="91440" bIns="45720" rtlCol="0" anchor="t">
            <a:normAutofit/>
          </a:bodyPr>
          <a:lstStyle/>
          <a:p>
            <a:r>
              <a:rPr lang="en-GB" sz="3200"/>
              <a:t>When we learn something, we forget it</a:t>
            </a:r>
            <a:endParaRPr lang="en-GB" sz="3200">
              <a:cs typeface="Calibri"/>
            </a:endParaRPr>
          </a:p>
          <a:p>
            <a:r>
              <a:rPr lang="en-GB" sz="3200"/>
              <a:t>When we revisit something we’ve learned repeatedly, we remember it better</a:t>
            </a:r>
            <a:endParaRPr lang="en-GB" sz="3200">
              <a:cs typeface="Calibri"/>
            </a:endParaRPr>
          </a:p>
          <a:p>
            <a:r>
              <a:rPr lang="en-GB" sz="3200"/>
              <a:t>This is shown in the Ebbinghaus Forgetting Curve</a:t>
            </a:r>
            <a:endParaRPr lang="en-GB" sz="3200">
              <a:cs typeface="Calibri"/>
            </a:endParaRPr>
          </a:p>
        </p:txBody>
      </p:sp>
      <p:pic>
        <p:nvPicPr>
          <p:cNvPr id="4" name="Content Placeholder 3"/>
          <p:cNvPicPr>
            <a:picLocks noGrp="1" noChangeAspect="1"/>
          </p:cNvPicPr>
          <p:nvPr>
            <p:ph sz="half" idx="2"/>
          </p:nvPr>
        </p:nvPicPr>
        <p:blipFill>
          <a:blip r:embed="rId2"/>
          <a:stretch>
            <a:fillRect/>
          </a:stretch>
        </p:blipFill>
        <p:spPr>
          <a:xfrm>
            <a:off x="6172200" y="1690689"/>
            <a:ext cx="5689242" cy="4658596"/>
          </a:xfrm>
          <a:prstGeom prst="rect">
            <a:avLst/>
          </a:prstGeom>
        </p:spPr>
      </p:pic>
    </p:spTree>
    <p:extLst>
      <p:ext uri="{BB962C8B-B14F-4D97-AF65-F5344CB8AC3E}">
        <p14:creationId xmlns:p14="http://schemas.microsoft.com/office/powerpoint/2010/main" val="12905756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a:latin typeface="Calibri"/>
                <a:cs typeface="Calibri"/>
              </a:rPr>
              <a:t>Principle 1: SPACED RETRIEVAL PRACTICE</a:t>
            </a:r>
            <a:br>
              <a:rPr lang="en-GB" b="1">
                <a:latin typeface="Calibri"/>
                <a:cs typeface="Calibri"/>
              </a:rPr>
            </a:br>
            <a:r>
              <a:rPr lang="en-GB" sz="3600" b="1">
                <a:solidFill>
                  <a:srgbClr val="FF0000"/>
                </a:solidFill>
                <a:latin typeface="Calibri"/>
                <a:cs typeface="Calibri"/>
              </a:rPr>
              <a:t>Only 47% of Y11s used this for the mocks!</a:t>
            </a:r>
            <a:endParaRPr lang="en-US"/>
          </a:p>
        </p:txBody>
      </p:sp>
      <p:sp>
        <p:nvSpPr>
          <p:cNvPr id="5" name="Content Placeholder 4"/>
          <p:cNvSpPr>
            <a:spLocks noGrp="1"/>
          </p:cNvSpPr>
          <p:nvPr>
            <p:ph sz="half" idx="1"/>
          </p:nvPr>
        </p:nvSpPr>
        <p:spPr/>
        <p:txBody>
          <a:bodyPr vert="horz" lIns="91440" tIns="45720" rIns="91440" bIns="45720" rtlCol="0" anchor="t">
            <a:normAutofit/>
          </a:bodyPr>
          <a:lstStyle/>
          <a:p>
            <a:r>
              <a:rPr lang="en-GB" sz="3200"/>
              <a:t>When we learn something, we forget it</a:t>
            </a:r>
            <a:endParaRPr lang="en-GB" sz="3200">
              <a:cs typeface="Calibri"/>
            </a:endParaRPr>
          </a:p>
          <a:p>
            <a:r>
              <a:rPr lang="en-GB" sz="3200"/>
              <a:t>When we revisit something we’ve learned repeatedly, we remember it better</a:t>
            </a:r>
            <a:endParaRPr lang="en-GB" sz="3200">
              <a:cs typeface="Calibri"/>
            </a:endParaRPr>
          </a:p>
          <a:p>
            <a:r>
              <a:rPr lang="en-GB" sz="3200"/>
              <a:t>This is shown in the Ebbinghaus Forgetting Curve</a:t>
            </a:r>
            <a:endParaRPr lang="en-GB" sz="3200">
              <a:cs typeface="Calibri"/>
            </a:endParaRPr>
          </a:p>
        </p:txBody>
      </p:sp>
      <p:pic>
        <p:nvPicPr>
          <p:cNvPr id="4" name="Content Placeholder 3"/>
          <p:cNvPicPr>
            <a:picLocks noGrp="1" noChangeAspect="1"/>
          </p:cNvPicPr>
          <p:nvPr>
            <p:ph sz="half" idx="2"/>
          </p:nvPr>
        </p:nvPicPr>
        <p:blipFill>
          <a:blip r:embed="rId2"/>
          <a:stretch>
            <a:fillRect/>
          </a:stretch>
        </p:blipFill>
        <p:spPr>
          <a:xfrm>
            <a:off x="6172200" y="1690689"/>
            <a:ext cx="5689242" cy="4658596"/>
          </a:xfrm>
          <a:prstGeom prst="rect">
            <a:avLst/>
          </a:prstGeom>
        </p:spPr>
      </p:pic>
    </p:spTree>
    <p:extLst>
      <p:ext uri="{BB962C8B-B14F-4D97-AF65-F5344CB8AC3E}">
        <p14:creationId xmlns:p14="http://schemas.microsoft.com/office/powerpoint/2010/main" val="14275552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latin typeface="Calibri"/>
                <a:cs typeface="Calibri"/>
              </a:rPr>
              <a:t>Principle 2: Interleaving vs blocking</a:t>
            </a:r>
          </a:p>
        </p:txBody>
      </p:sp>
      <p:sp>
        <p:nvSpPr>
          <p:cNvPr id="4" name="Content Placeholder 3"/>
          <p:cNvSpPr>
            <a:spLocks noGrp="1"/>
          </p:cNvSpPr>
          <p:nvPr>
            <p:ph sz="half" idx="2"/>
          </p:nvPr>
        </p:nvSpPr>
        <p:spPr/>
        <p:txBody>
          <a:bodyPr/>
          <a:lstStyle/>
          <a:p>
            <a:r>
              <a:rPr lang="en-GB"/>
              <a:t>“Blocking” your revision – focusing on one topic for a long time then moving on to the next topic – is inefficient. </a:t>
            </a:r>
          </a:p>
          <a:p>
            <a:r>
              <a:rPr lang="en-GB"/>
              <a:t>“Interleaving” your revision is far more effective as reducing the accessibility of information in memory fosters additional learning of that information.</a:t>
            </a:r>
          </a:p>
          <a:p>
            <a:endParaRPr lang="en-GB"/>
          </a:p>
        </p:txBody>
      </p:sp>
      <p:pic>
        <p:nvPicPr>
          <p:cNvPr id="1026" name="Picture 2" descr="https://classteaching.files.wordpress.com/2014/06/tharby5.jp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838200" y="2056725"/>
            <a:ext cx="5181600" cy="3889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38549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latin typeface="Calibri"/>
                <a:cs typeface="Calibri"/>
              </a:rPr>
              <a:t>Principle 3: Interleaving and chunking</a:t>
            </a:r>
          </a:p>
        </p:txBody>
      </p:sp>
      <p:sp>
        <p:nvSpPr>
          <p:cNvPr id="3" name="Content Placeholder 2"/>
          <p:cNvSpPr>
            <a:spLocks noGrp="1"/>
          </p:cNvSpPr>
          <p:nvPr>
            <p:ph sz="half" idx="1"/>
          </p:nvPr>
        </p:nvSpPr>
        <p:spPr/>
        <p:txBody>
          <a:bodyPr vert="horz" lIns="91440" tIns="45720" rIns="91440" bIns="45720" rtlCol="0" anchor="t">
            <a:normAutofit fontScale="92500" lnSpcReduction="10000"/>
          </a:bodyPr>
          <a:lstStyle/>
          <a:p>
            <a:r>
              <a:rPr lang="en-GB" sz="3600"/>
              <a:t>For interleaving to work, you have to break down your revision into “chunks”</a:t>
            </a:r>
            <a:endParaRPr lang="en-GB" sz="3600">
              <a:cs typeface="Calibri"/>
            </a:endParaRPr>
          </a:p>
          <a:p>
            <a:r>
              <a:rPr lang="en-GB" sz="3600"/>
              <a:t>It’s no good putting “Biology” into your revision calendar – you need to be specific	</a:t>
            </a:r>
            <a:endParaRPr lang="en-GB" sz="3600">
              <a:cs typeface="Calibri"/>
            </a:endParaRPr>
          </a:p>
        </p:txBody>
      </p:sp>
      <p:sp>
        <p:nvSpPr>
          <p:cNvPr id="4" name="Content Placeholder 3"/>
          <p:cNvSpPr>
            <a:spLocks noGrp="1"/>
          </p:cNvSpPr>
          <p:nvPr>
            <p:ph sz="half" idx="2"/>
          </p:nvPr>
        </p:nvSpPr>
        <p:spPr/>
        <p:txBody>
          <a:bodyPr>
            <a:normAutofit fontScale="92500" lnSpcReduction="10000"/>
          </a:bodyPr>
          <a:lstStyle/>
          <a:p>
            <a:r>
              <a:rPr lang="en-GB"/>
              <a:t>GCSE Biology includes: </a:t>
            </a:r>
          </a:p>
          <a:p>
            <a:pPr lvl="1"/>
            <a:r>
              <a:rPr lang="en-GB">
                <a:solidFill>
                  <a:schemeClr val="accent6">
                    <a:lumMod val="75000"/>
                  </a:schemeClr>
                </a:solidFill>
              </a:rPr>
              <a:t>Health</a:t>
            </a:r>
          </a:p>
          <a:p>
            <a:pPr lvl="1"/>
            <a:r>
              <a:rPr lang="en-GB">
                <a:solidFill>
                  <a:schemeClr val="accent6">
                    <a:lumMod val="75000"/>
                  </a:schemeClr>
                </a:solidFill>
              </a:rPr>
              <a:t>Responses to the environment</a:t>
            </a:r>
          </a:p>
          <a:p>
            <a:pPr lvl="1"/>
            <a:r>
              <a:rPr lang="en-GB">
                <a:solidFill>
                  <a:schemeClr val="accent6">
                    <a:lumMod val="75000"/>
                  </a:schemeClr>
                </a:solidFill>
              </a:rPr>
              <a:t>Evolution</a:t>
            </a:r>
          </a:p>
          <a:p>
            <a:pPr lvl="1"/>
            <a:r>
              <a:rPr lang="en-GB">
                <a:solidFill>
                  <a:schemeClr val="accent6">
                    <a:lumMod val="75000"/>
                  </a:schemeClr>
                </a:solidFill>
              </a:rPr>
              <a:t>Ecology</a:t>
            </a:r>
          </a:p>
          <a:p>
            <a:pPr lvl="1"/>
            <a:r>
              <a:rPr lang="en-GB">
                <a:solidFill>
                  <a:schemeClr val="accent6">
                    <a:lumMod val="75000"/>
                  </a:schemeClr>
                </a:solidFill>
              </a:rPr>
              <a:t>Cells</a:t>
            </a:r>
          </a:p>
          <a:p>
            <a:pPr lvl="1"/>
            <a:r>
              <a:rPr lang="en-GB">
                <a:solidFill>
                  <a:schemeClr val="accent6">
                    <a:lumMod val="75000"/>
                  </a:schemeClr>
                </a:solidFill>
              </a:rPr>
              <a:t>Photosynthesis</a:t>
            </a:r>
          </a:p>
          <a:p>
            <a:pPr lvl="1"/>
            <a:r>
              <a:rPr lang="en-GB">
                <a:solidFill>
                  <a:schemeClr val="accent6">
                    <a:lumMod val="75000"/>
                  </a:schemeClr>
                </a:solidFill>
              </a:rPr>
              <a:t>Organisms and their environments</a:t>
            </a:r>
          </a:p>
          <a:p>
            <a:pPr lvl="1"/>
            <a:r>
              <a:rPr lang="en-GB">
                <a:solidFill>
                  <a:schemeClr val="accent6">
                    <a:lumMod val="75000"/>
                  </a:schemeClr>
                </a:solidFill>
              </a:rPr>
              <a:t>Protein functions and uses</a:t>
            </a:r>
          </a:p>
          <a:p>
            <a:pPr lvl="1"/>
            <a:r>
              <a:rPr lang="en-GB">
                <a:solidFill>
                  <a:schemeClr val="accent6">
                    <a:lumMod val="75000"/>
                  </a:schemeClr>
                </a:solidFill>
              </a:rPr>
              <a:t>Respiration </a:t>
            </a:r>
          </a:p>
          <a:p>
            <a:pPr lvl="1"/>
            <a:r>
              <a:rPr lang="en-GB">
                <a:solidFill>
                  <a:schemeClr val="accent6">
                    <a:lumMod val="75000"/>
                  </a:schemeClr>
                </a:solidFill>
              </a:rPr>
              <a:t>Genetics</a:t>
            </a:r>
          </a:p>
          <a:p>
            <a:pPr lvl="1"/>
            <a:r>
              <a:rPr lang="en-GB">
                <a:solidFill>
                  <a:schemeClr val="accent6">
                    <a:lumMod val="75000"/>
                  </a:schemeClr>
                </a:solidFill>
              </a:rPr>
              <a:t>Speciation</a:t>
            </a:r>
          </a:p>
        </p:txBody>
      </p:sp>
    </p:spTree>
    <p:extLst>
      <p:ext uri="{BB962C8B-B14F-4D97-AF65-F5344CB8AC3E}">
        <p14:creationId xmlns:p14="http://schemas.microsoft.com/office/powerpoint/2010/main" val="24055178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838200" y="1481069"/>
            <a:ext cx="10515600" cy="1017431"/>
          </a:xfrm>
        </p:spPr>
        <p:txBody>
          <a:bodyPr/>
          <a:lstStyle/>
          <a:p>
            <a:pPr algn="ctr" eaLnBrk="1" hangingPunct="1">
              <a:defRPr/>
            </a:pPr>
            <a:r>
              <a:rPr lang="en-US" b="1">
                <a:latin typeface="+mn-lt"/>
              </a:rPr>
              <a:t>Easter Revision</a:t>
            </a:r>
          </a:p>
        </p:txBody>
      </p:sp>
      <p:sp>
        <p:nvSpPr>
          <p:cNvPr id="56323" name="Rectangle 3"/>
          <p:cNvSpPr>
            <a:spLocks noGrp="1" noChangeArrowheads="1"/>
          </p:cNvSpPr>
          <p:nvPr>
            <p:ph type="body" idx="1"/>
          </p:nvPr>
        </p:nvSpPr>
        <p:spPr>
          <a:xfrm>
            <a:off x="838200" y="2498501"/>
            <a:ext cx="10515600" cy="4359498"/>
          </a:xfrm>
        </p:spPr>
        <p:txBody>
          <a:bodyPr/>
          <a:lstStyle/>
          <a:p>
            <a:pPr eaLnBrk="1" hangingPunct="1">
              <a:lnSpc>
                <a:spcPct val="90000"/>
              </a:lnSpc>
              <a:defRPr/>
            </a:pPr>
            <a:r>
              <a:rPr lang="en-GB"/>
              <a:t>I suggest that for at least 5 days a week over the Easter holiday, students work a school day:</a:t>
            </a:r>
          </a:p>
          <a:p>
            <a:pPr eaLnBrk="1" hangingPunct="1">
              <a:lnSpc>
                <a:spcPct val="90000"/>
              </a:lnSpc>
              <a:buFont typeface="Wingdings" panose="05000000000000000000" pitchFamily="2" charset="2"/>
              <a:buNone/>
              <a:defRPr/>
            </a:pPr>
            <a:r>
              <a:rPr lang="en-GB"/>
              <a:t>	Session 1 – 9:00-9:50</a:t>
            </a:r>
          </a:p>
          <a:p>
            <a:pPr eaLnBrk="1" hangingPunct="1">
              <a:lnSpc>
                <a:spcPct val="90000"/>
              </a:lnSpc>
              <a:buFont typeface="Wingdings" panose="05000000000000000000" pitchFamily="2" charset="2"/>
              <a:buNone/>
              <a:defRPr/>
            </a:pPr>
            <a:r>
              <a:rPr lang="en-GB"/>
              <a:t>	Session 2 – 10:15-11:05</a:t>
            </a:r>
          </a:p>
          <a:p>
            <a:pPr eaLnBrk="1" hangingPunct="1">
              <a:lnSpc>
                <a:spcPct val="90000"/>
              </a:lnSpc>
              <a:buFont typeface="Wingdings" panose="05000000000000000000" pitchFamily="2" charset="2"/>
              <a:buNone/>
              <a:defRPr/>
            </a:pPr>
            <a:r>
              <a:rPr lang="en-GB"/>
              <a:t>	Session 3 – 11:30 – 12:20</a:t>
            </a:r>
          </a:p>
          <a:p>
            <a:pPr eaLnBrk="1" hangingPunct="1">
              <a:lnSpc>
                <a:spcPct val="90000"/>
              </a:lnSpc>
              <a:buFont typeface="Wingdings" panose="05000000000000000000" pitchFamily="2" charset="2"/>
              <a:buNone/>
              <a:defRPr/>
            </a:pPr>
            <a:r>
              <a:rPr lang="en-GB"/>
              <a:t>	Session 4 – 1:15 – 2:05</a:t>
            </a:r>
          </a:p>
          <a:p>
            <a:pPr eaLnBrk="1" hangingPunct="1">
              <a:lnSpc>
                <a:spcPct val="90000"/>
              </a:lnSpc>
              <a:buFont typeface="Wingdings" panose="05000000000000000000" pitchFamily="2" charset="2"/>
              <a:buNone/>
              <a:defRPr/>
            </a:pPr>
            <a:r>
              <a:rPr lang="en-GB"/>
              <a:t>	Session 5 – 2:30 – 3:20</a:t>
            </a:r>
          </a:p>
          <a:p>
            <a:pPr>
              <a:defRPr/>
            </a:pPr>
            <a:r>
              <a:rPr lang="en-GB"/>
              <a:t>They could even follow their school timetable.</a:t>
            </a:r>
          </a:p>
          <a:p>
            <a:pPr eaLnBrk="1" hangingPunct="1">
              <a:lnSpc>
                <a:spcPct val="90000"/>
              </a:lnSpc>
              <a:defRPr/>
            </a:pPr>
            <a:endParaRPr lang="en-GB" sz="2400"/>
          </a:p>
          <a:p>
            <a:pPr eaLnBrk="1" hangingPunct="1">
              <a:lnSpc>
                <a:spcPct val="90000"/>
              </a:lnSpc>
              <a:defRPr/>
            </a:pPr>
            <a:endParaRPr lang="en-US" sz="2400"/>
          </a:p>
        </p:txBody>
      </p:sp>
    </p:spTree>
    <p:extLst>
      <p:ext uri="{BB962C8B-B14F-4D97-AF65-F5344CB8AC3E}">
        <p14:creationId xmlns:p14="http://schemas.microsoft.com/office/powerpoint/2010/main" val="3921389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7398" name="Rectangle 57397">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400" name="Rectangle 57399">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402" name="Rectangle 57401">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404" name="Rectangle 57403">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379" name="Rectangle 35"/>
          <p:cNvSpPr>
            <a:spLocks noGrp="1" noChangeArrowheads="1"/>
          </p:cNvSpPr>
          <p:nvPr>
            <p:ph type="title"/>
          </p:nvPr>
        </p:nvSpPr>
        <p:spPr>
          <a:xfrm>
            <a:off x="1371597" y="348865"/>
            <a:ext cx="10044023" cy="877729"/>
          </a:xfrm>
        </p:spPr>
        <p:txBody>
          <a:bodyPr vert="horz" lIns="91440" tIns="45720" rIns="91440" bIns="45720" rtlCol="0" anchor="ctr">
            <a:normAutofit/>
          </a:bodyPr>
          <a:lstStyle/>
          <a:p>
            <a:pPr>
              <a:defRPr/>
            </a:pPr>
            <a:r>
              <a:rPr lang="en-US" sz="4000" b="1" kern="1200">
                <a:solidFill>
                  <a:srgbClr val="FFFFFF"/>
                </a:solidFill>
                <a:latin typeface="+mj-lt"/>
                <a:ea typeface="+mj-ea"/>
                <a:cs typeface="+mj-cs"/>
              </a:rPr>
              <a:t>Revision timetable</a:t>
            </a:r>
          </a:p>
        </p:txBody>
      </p:sp>
      <p:graphicFrame>
        <p:nvGraphicFramePr>
          <p:cNvPr id="57393" name="Group 49"/>
          <p:cNvGraphicFramePr>
            <a:graphicFrameLocks noGrp="1"/>
          </p:cNvGraphicFramePr>
          <p:nvPr>
            <p:ph idx="1"/>
            <p:extLst>
              <p:ext uri="{D42A27DB-BD31-4B8C-83A1-F6EECF244321}">
                <p14:modId xmlns:p14="http://schemas.microsoft.com/office/powerpoint/2010/main" val="3489291499"/>
              </p:ext>
            </p:extLst>
          </p:nvPr>
        </p:nvGraphicFramePr>
        <p:xfrm>
          <a:off x="215660" y="1825924"/>
          <a:ext cx="11575145" cy="4895231"/>
        </p:xfrm>
        <a:graphic>
          <a:graphicData uri="http://schemas.openxmlformats.org/drawingml/2006/table">
            <a:tbl>
              <a:tblPr firstRow="1" bandRow="1"/>
              <a:tblGrid>
                <a:gridCol w="2620846">
                  <a:extLst>
                    <a:ext uri="{9D8B030D-6E8A-4147-A177-3AD203B41FA5}">
                      <a16:colId xmlns:a16="http://schemas.microsoft.com/office/drawing/2014/main" val="20000"/>
                    </a:ext>
                  </a:extLst>
                </a:gridCol>
                <a:gridCol w="2603935">
                  <a:extLst>
                    <a:ext uri="{9D8B030D-6E8A-4147-A177-3AD203B41FA5}">
                      <a16:colId xmlns:a16="http://schemas.microsoft.com/office/drawing/2014/main" val="20001"/>
                    </a:ext>
                  </a:extLst>
                </a:gridCol>
                <a:gridCol w="6350364">
                  <a:extLst>
                    <a:ext uri="{9D8B030D-6E8A-4147-A177-3AD203B41FA5}">
                      <a16:colId xmlns:a16="http://schemas.microsoft.com/office/drawing/2014/main" val="20002"/>
                    </a:ext>
                  </a:extLst>
                </a:gridCol>
              </a:tblGrid>
              <a:tr h="541299">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GB" sz="2400" b="1" i="0" u="none" strike="noStrike" cap="none" normalizeH="0" baseline="0">
                          <a:ln>
                            <a:noFill/>
                          </a:ln>
                          <a:solidFill>
                            <a:schemeClr val="tx1"/>
                          </a:solidFill>
                          <a:effectLst/>
                          <a:latin typeface="Arial"/>
                        </a:rPr>
                        <a:t>Date/Session</a:t>
                      </a:r>
                      <a:endParaRPr kumimoji="0" lang="en-US" sz="2400" b="1" i="0" u="none" strike="noStrike" cap="none" normalizeH="0" baseline="0">
                        <a:ln>
                          <a:noFill/>
                        </a:ln>
                        <a:solidFill>
                          <a:schemeClr val="tx1"/>
                        </a:solidFill>
                        <a:effectLst/>
                        <a:latin typeface="Arial"/>
                      </a:endParaRPr>
                    </a:p>
                  </a:txBody>
                  <a:tcPr marL="109188" marR="109188" marT="54594" marB="5459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GB" sz="2400" b="1" i="0" u="none" strike="noStrike" cap="none" normalizeH="0" baseline="0">
                          <a:ln>
                            <a:noFill/>
                          </a:ln>
                          <a:solidFill>
                            <a:schemeClr val="tx1"/>
                          </a:solidFill>
                          <a:effectLst/>
                          <a:latin typeface="Arial"/>
                        </a:rPr>
                        <a:t>Revision</a:t>
                      </a:r>
                      <a:endParaRPr kumimoji="0" lang="en-US" sz="2400" b="1" i="0" u="none" strike="noStrike" cap="none" normalizeH="0" baseline="0">
                        <a:ln>
                          <a:noFill/>
                        </a:ln>
                        <a:solidFill>
                          <a:schemeClr val="tx1"/>
                        </a:solidFill>
                        <a:effectLst/>
                        <a:latin typeface="Arial"/>
                      </a:endParaRPr>
                    </a:p>
                  </a:txBody>
                  <a:tcPr marL="109188" marR="109188" marT="54594" marB="545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US" sz="2400" b="1" i="0" u="none" strike="noStrike" cap="none" normalizeH="0" baseline="0">
                          <a:ln>
                            <a:noFill/>
                          </a:ln>
                          <a:solidFill>
                            <a:schemeClr val="tx1"/>
                          </a:solidFill>
                          <a:effectLst/>
                          <a:latin typeface="Arial"/>
                        </a:rPr>
                        <a:t>Activity</a:t>
                      </a:r>
                    </a:p>
                  </a:txBody>
                  <a:tcPr marL="109188" marR="109188" marT="54594" marB="5459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41391">
                <a:tc>
                  <a:txBody>
                    <a:bodyPr/>
                    <a:lstStyle/>
                    <a:p>
                      <a:pPr marL="0" marR="0" lvl="0" indent="0" algn="l"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en-GB" sz="2400" b="0" i="0" u="none" strike="noStrike" cap="none" normalizeH="0" baseline="0" dirty="0">
                          <a:ln>
                            <a:noFill/>
                          </a:ln>
                          <a:solidFill>
                            <a:schemeClr val="tx1"/>
                          </a:solidFill>
                          <a:effectLst/>
                          <a:latin typeface="Arial"/>
                        </a:rPr>
                        <a:t>Mon 14</a:t>
                      </a:r>
                      <a:r>
                        <a:rPr kumimoji="0" lang="en-GB" sz="2400" b="0" i="0" u="none" strike="noStrike" cap="none" normalizeH="0" baseline="30000" dirty="0">
                          <a:ln>
                            <a:noFill/>
                          </a:ln>
                          <a:solidFill>
                            <a:schemeClr val="tx1"/>
                          </a:solidFill>
                          <a:effectLst/>
                          <a:latin typeface="Arial"/>
                        </a:rPr>
                        <a:t>th</a:t>
                      </a:r>
                      <a:r>
                        <a:rPr kumimoji="0" lang="en-GB" sz="2400" b="0" i="0" u="none" strike="noStrike" cap="none" normalizeH="0" baseline="0" dirty="0">
                          <a:ln>
                            <a:noFill/>
                          </a:ln>
                          <a:solidFill>
                            <a:schemeClr val="tx1"/>
                          </a:solidFill>
                          <a:effectLst/>
                          <a:latin typeface="Arial"/>
                        </a:rPr>
                        <a:t> April 1</a:t>
                      </a:r>
                      <a:endParaRPr kumimoji="0" lang="en-US" sz="2400" b="0" i="0" u="none" strike="noStrike" cap="none" normalizeH="0" baseline="0" dirty="0">
                        <a:ln>
                          <a:noFill/>
                        </a:ln>
                        <a:solidFill>
                          <a:schemeClr val="tx1"/>
                        </a:solidFill>
                        <a:effectLst/>
                        <a:latin typeface="Arial"/>
                      </a:endParaRPr>
                    </a:p>
                  </a:txBody>
                  <a:tcPr marL="109188" marR="109188" marT="54594" marB="5459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GB" sz="2400" b="0" i="0" u="none" strike="noStrike" cap="none" normalizeH="0" baseline="0">
                          <a:ln>
                            <a:noFill/>
                          </a:ln>
                          <a:solidFill>
                            <a:schemeClr val="tx1"/>
                          </a:solidFill>
                          <a:effectLst/>
                          <a:latin typeface="Arial"/>
                        </a:rPr>
                        <a:t>Geog: Coasts</a:t>
                      </a:r>
                      <a:endParaRPr kumimoji="0" lang="en-US" sz="2400" b="0" i="0" u="none" strike="noStrike" cap="none" normalizeH="0" baseline="0">
                        <a:ln>
                          <a:noFill/>
                        </a:ln>
                        <a:solidFill>
                          <a:schemeClr val="tx1"/>
                        </a:solidFill>
                        <a:effectLst/>
                        <a:latin typeface="Arial"/>
                      </a:endParaRPr>
                    </a:p>
                  </a:txBody>
                  <a:tcPr marL="109188" marR="109188" marT="54594" marB="545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US" sz="2400" b="0" i="0" u="none" strike="noStrike" cap="none" normalizeH="0" baseline="0">
                          <a:ln>
                            <a:noFill/>
                          </a:ln>
                          <a:solidFill>
                            <a:schemeClr val="tx1"/>
                          </a:solidFill>
                          <a:effectLst/>
                          <a:latin typeface="Arial"/>
                        </a:rPr>
                        <a:t>Review –Quizlet flashcards</a:t>
                      </a:r>
                    </a:p>
                  </a:txBody>
                  <a:tcPr marL="109188" marR="109188" marT="54594" marB="5459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41391">
                <a:tc>
                  <a:txBody>
                    <a:bodyPr/>
                    <a:lstStyle/>
                    <a:p>
                      <a:pPr marL="0" marR="0" lvl="0" indent="0" algn="l" rtl="0" eaLnBrk="1" fontAlgn="base" latinLnBrk="0" hangingPunct="1">
                        <a:lnSpc>
                          <a:spcPct val="100000"/>
                        </a:lnSpc>
                        <a:spcBef>
                          <a:spcPct val="20000"/>
                        </a:spcBef>
                        <a:spcAft>
                          <a:spcPct val="0"/>
                        </a:spcAft>
                        <a:buClr>
                          <a:schemeClr val="hlink"/>
                        </a:buClr>
                        <a:buSzPct val="80000"/>
                        <a:buFont typeface="Wingdings" pitchFamily="2" charset="2"/>
                        <a:buNone/>
                      </a:pPr>
                      <a:r>
                        <a:rPr lang="en-GB" sz="2400" b="0" i="0" u="none" strike="noStrike" cap="none" normalizeH="0" baseline="0">
                          <a:ln>
                            <a:noFill/>
                          </a:ln>
                          <a:solidFill>
                            <a:schemeClr val="tx1"/>
                          </a:solidFill>
                          <a:effectLst/>
                          <a:latin typeface="Arial"/>
                        </a:rPr>
                        <a:t>                 </a:t>
                      </a:r>
                      <a:r>
                        <a:rPr kumimoji="0" lang="en-GB" sz="2400" b="0" i="0" u="none" strike="noStrike" cap="none" normalizeH="0" baseline="0">
                          <a:ln>
                            <a:noFill/>
                          </a:ln>
                          <a:solidFill>
                            <a:schemeClr val="tx1"/>
                          </a:solidFill>
                          <a:effectLst/>
                          <a:latin typeface="Arial"/>
                        </a:rPr>
                        <a:t> 2</a:t>
                      </a:r>
                      <a:endParaRPr kumimoji="0" lang="en-US" sz="2400" b="0" i="0" u="none" strike="noStrike" cap="none" normalizeH="0" baseline="0">
                        <a:ln>
                          <a:noFill/>
                        </a:ln>
                        <a:solidFill>
                          <a:schemeClr val="tx1"/>
                        </a:solidFill>
                        <a:effectLst/>
                        <a:latin typeface="Arial"/>
                      </a:endParaRPr>
                    </a:p>
                  </a:txBody>
                  <a:tcPr marL="109188" marR="109188" marT="54594" marB="5459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GB" sz="2400" b="0" i="0" u="none" strike="noStrike" cap="none" normalizeH="0" baseline="0">
                          <a:ln>
                            <a:noFill/>
                          </a:ln>
                          <a:solidFill>
                            <a:schemeClr val="tx1"/>
                          </a:solidFill>
                          <a:effectLst/>
                          <a:latin typeface="Arial"/>
                        </a:rPr>
                        <a:t>RE: Christian marriage</a:t>
                      </a:r>
                      <a:endParaRPr kumimoji="0" lang="en-US" sz="2400" b="0" i="0" u="none" strike="noStrike" cap="none" normalizeH="0" baseline="0">
                        <a:ln>
                          <a:noFill/>
                        </a:ln>
                        <a:solidFill>
                          <a:schemeClr val="tx1"/>
                        </a:solidFill>
                        <a:effectLst/>
                        <a:latin typeface="Arial"/>
                      </a:endParaRPr>
                    </a:p>
                  </a:txBody>
                  <a:tcPr marL="109188" marR="109188" marT="54594" marB="545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US" sz="2400" b="0" i="0" u="none" strike="noStrike" cap="none" normalizeH="0" baseline="0">
                          <a:ln>
                            <a:noFill/>
                          </a:ln>
                          <a:solidFill>
                            <a:schemeClr val="tx1"/>
                          </a:solidFill>
                          <a:effectLst/>
                          <a:latin typeface="Arial"/>
                        </a:rPr>
                        <a:t>Transform – Revision clock</a:t>
                      </a:r>
                    </a:p>
                  </a:txBody>
                  <a:tcPr marL="109188" marR="109188" marT="54594" marB="5459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941391">
                <a:tc>
                  <a:txBody>
                    <a:bodyPr/>
                    <a:lstStyle/>
                    <a:p>
                      <a:pPr marL="0" marR="0" lvl="0" indent="0" algn="l" rtl="0" eaLnBrk="1" fontAlgn="base" latinLnBrk="0" hangingPunct="1">
                        <a:lnSpc>
                          <a:spcPct val="100000"/>
                        </a:lnSpc>
                        <a:spcBef>
                          <a:spcPct val="20000"/>
                        </a:spcBef>
                        <a:spcAft>
                          <a:spcPct val="0"/>
                        </a:spcAft>
                        <a:buClr>
                          <a:schemeClr val="hlink"/>
                        </a:buClr>
                        <a:buSzPct val="80000"/>
                        <a:buFont typeface="Wingdings" pitchFamily="2" charset="2"/>
                        <a:buNone/>
                      </a:pPr>
                      <a:r>
                        <a:rPr lang="en-GB" sz="2400" b="0" i="0" u="none" strike="noStrike" cap="none" normalizeH="0" baseline="0">
                          <a:ln>
                            <a:noFill/>
                          </a:ln>
                          <a:solidFill>
                            <a:schemeClr val="tx1"/>
                          </a:solidFill>
                          <a:effectLst/>
                          <a:latin typeface="Arial"/>
                        </a:rPr>
                        <a:t>                 </a:t>
                      </a:r>
                      <a:r>
                        <a:rPr kumimoji="0" lang="en-GB" sz="2400" b="0" i="0" u="none" strike="noStrike" cap="none" normalizeH="0" baseline="0">
                          <a:ln>
                            <a:noFill/>
                          </a:ln>
                          <a:solidFill>
                            <a:schemeClr val="tx1"/>
                          </a:solidFill>
                          <a:effectLst/>
                          <a:latin typeface="Arial"/>
                        </a:rPr>
                        <a:t> 3</a:t>
                      </a:r>
                      <a:endParaRPr kumimoji="0" lang="en-US" sz="2400" b="0" i="0" u="none" strike="noStrike" cap="none" normalizeH="0" baseline="0">
                        <a:ln>
                          <a:noFill/>
                        </a:ln>
                        <a:solidFill>
                          <a:schemeClr val="tx1"/>
                        </a:solidFill>
                        <a:effectLst/>
                        <a:latin typeface="Arial"/>
                      </a:endParaRPr>
                    </a:p>
                  </a:txBody>
                  <a:tcPr marL="109188" marR="109188" marT="54594" marB="5459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GB" sz="2400" b="0" i="0" u="none" strike="noStrike" cap="none" normalizeH="0" baseline="0">
                          <a:ln>
                            <a:noFill/>
                          </a:ln>
                          <a:solidFill>
                            <a:schemeClr val="tx1"/>
                          </a:solidFill>
                          <a:effectLst/>
                          <a:latin typeface="Arial"/>
                        </a:rPr>
                        <a:t>Maths: quadratic equations</a:t>
                      </a:r>
                      <a:endParaRPr kumimoji="0" lang="en-US" sz="2400" b="0" i="0" u="none" strike="noStrike" cap="none" normalizeH="0" baseline="0">
                        <a:ln>
                          <a:noFill/>
                        </a:ln>
                        <a:solidFill>
                          <a:schemeClr val="tx1"/>
                        </a:solidFill>
                        <a:effectLst/>
                        <a:latin typeface="Arial"/>
                      </a:endParaRPr>
                    </a:p>
                  </a:txBody>
                  <a:tcPr marL="109188" marR="109188" marT="54594" marB="545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US" sz="2400" b="0" i="0" u="none" strike="noStrike" cap="none" normalizeH="0" baseline="0">
                          <a:ln>
                            <a:noFill/>
                          </a:ln>
                          <a:solidFill>
                            <a:schemeClr val="tx1"/>
                          </a:solidFill>
                          <a:effectLst/>
                          <a:latin typeface="Arial"/>
                        </a:rPr>
                        <a:t>Test – Practice Paper Q2,4,6</a:t>
                      </a:r>
                    </a:p>
                  </a:txBody>
                  <a:tcPr marL="109188" marR="109188" marT="54594" marB="5459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88460">
                <a:tc>
                  <a:txBody>
                    <a:bodyPr/>
                    <a:lstStyle/>
                    <a:p>
                      <a:pPr marL="0" marR="0" lvl="0" indent="0" algn="l" rtl="0" eaLnBrk="1" fontAlgn="base" latinLnBrk="0" hangingPunct="1">
                        <a:lnSpc>
                          <a:spcPct val="100000"/>
                        </a:lnSpc>
                        <a:spcBef>
                          <a:spcPct val="20000"/>
                        </a:spcBef>
                        <a:spcAft>
                          <a:spcPct val="0"/>
                        </a:spcAft>
                        <a:buClr>
                          <a:schemeClr val="hlink"/>
                        </a:buClr>
                        <a:buSzPct val="80000"/>
                        <a:buFont typeface="Wingdings" pitchFamily="2" charset="2"/>
                        <a:buNone/>
                      </a:pPr>
                      <a:r>
                        <a:rPr lang="en-GB" sz="2400" b="0" i="0" u="none" strike="noStrike" cap="none" normalizeH="0" baseline="0">
                          <a:ln>
                            <a:noFill/>
                          </a:ln>
                          <a:solidFill>
                            <a:schemeClr val="tx1"/>
                          </a:solidFill>
                          <a:effectLst/>
                          <a:latin typeface="Arial"/>
                        </a:rPr>
                        <a:t>                 </a:t>
                      </a:r>
                      <a:r>
                        <a:rPr kumimoji="0" lang="en-GB" sz="2400" b="0" i="0" u="none" strike="noStrike" cap="none" normalizeH="0" baseline="0">
                          <a:ln>
                            <a:noFill/>
                          </a:ln>
                          <a:solidFill>
                            <a:schemeClr val="tx1"/>
                          </a:solidFill>
                          <a:effectLst/>
                          <a:latin typeface="Arial"/>
                        </a:rPr>
                        <a:t> 4</a:t>
                      </a:r>
                      <a:endParaRPr kumimoji="0" lang="en-US" sz="2400" b="0" i="0" u="none" strike="noStrike" cap="none" normalizeH="0" baseline="0">
                        <a:ln>
                          <a:noFill/>
                        </a:ln>
                        <a:solidFill>
                          <a:schemeClr val="tx1"/>
                        </a:solidFill>
                        <a:effectLst/>
                        <a:latin typeface="Arial"/>
                      </a:endParaRPr>
                    </a:p>
                  </a:txBody>
                  <a:tcPr marL="109188" marR="109188" marT="54594" marB="5459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GB" sz="2400" b="0" i="0" u="none" strike="noStrike" cap="none" normalizeH="0" baseline="0">
                          <a:ln>
                            <a:noFill/>
                          </a:ln>
                          <a:solidFill>
                            <a:schemeClr val="tx1"/>
                          </a:solidFill>
                          <a:effectLst/>
                          <a:latin typeface="Arial"/>
                        </a:rPr>
                        <a:t>Eng Lit: Macbeth</a:t>
                      </a:r>
                    </a:p>
                  </a:txBody>
                  <a:tcPr marL="109188" marR="109188" marT="54594" marB="545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en-US" sz="2400" b="0" i="0" u="none" strike="noStrike" cap="none" normalizeH="0" baseline="0">
                          <a:ln>
                            <a:noFill/>
                          </a:ln>
                          <a:solidFill>
                            <a:schemeClr val="tx1"/>
                          </a:solidFill>
                          <a:effectLst/>
                          <a:latin typeface="Arial"/>
                        </a:rPr>
                        <a:t>Transform – Lady Macbeth </a:t>
                      </a:r>
                      <a:r>
                        <a:rPr lang="en-US" sz="2400" b="0" i="0" u="none" strike="noStrike" cap="none" normalizeH="0" baseline="0">
                          <a:ln>
                            <a:noFill/>
                          </a:ln>
                          <a:solidFill>
                            <a:schemeClr val="tx1"/>
                          </a:solidFill>
                          <a:effectLst/>
                          <a:latin typeface="Arial"/>
                        </a:rPr>
                        <a:t>folding frenzy</a:t>
                      </a:r>
                      <a:endParaRPr kumimoji="0" lang="en-US" sz="2400" b="0" i="0" u="none" strike="noStrike" cap="none" normalizeH="0" baseline="0">
                        <a:ln>
                          <a:noFill/>
                        </a:ln>
                        <a:solidFill>
                          <a:schemeClr val="tx1"/>
                        </a:solidFill>
                        <a:effectLst/>
                        <a:latin typeface="Arial"/>
                      </a:endParaRPr>
                    </a:p>
                  </a:txBody>
                  <a:tcPr marL="109188" marR="109188" marT="54594" marB="5459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41299">
                <a:tc>
                  <a:txBody>
                    <a:bodyPr/>
                    <a:lstStyle/>
                    <a:p>
                      <a:pPr marL="0" marR="0" lvl="0" indent="0" algn="l" rtl="0" eaLnBrk="1" fontAlgn="base" latinLnBrk="0" hangingPunct="1">
                        <a:lnSpc>
                          <a:spcPct val="100000"/>
                        </a:lnSpc>
                        <a:spcBef>
                          <a:spcPct val="20000"/>
                        </a:spcBef>
                        <a:spcAft>
                          <a:spcPct val="0"/>
                        </a:spcAft>
                        <a:buClr>
                          <a:schemeClr val="hlink"/>
                        </a:buClr>
                        <a:buSzPct val="80000"/>
                        <a:buFont typeface="Wingdings" pitchFamily="2" charset="2"/>
                        <a:buNone/>
                      </a:pPr>
                      <a:r>
                        <a:rPr lang="en-GB" sz="2400" b="0" i="0" u="none" strike="noStrike" cap="none" normalizeH="0" baseline="0">
                          <a:ln>
                            <a:noFill/>
                          </a:ln>
                          <a:solidFill>
                            <a:schemeClr val="tx1"/>
                          </a:solidFill>
                          <a:effectLst/>
                          <a:latin typeface="Arial"/>
                        </a:rPr>
                        <a:t>                 </a:t>
                      </a:r>
                      <a:r>
                        <a:rPr kumimoji="0" lang="en-GB" sz="2400" b="0" i="0" u="none" strike="noStrike" cap="none" normalizeH="0" baseline="0">
                          <a:ln>
                            <a:noFill/>
                          </a:ln>
                          <a:solidFill>
                            <a:schemeClr val="tx1"/>
                          </a:solidFill>
                          <a:effectLst/>
                          <a:latin typeface="Arial"/>
                        </a:rPr>
                        <a:t> 5</a:t>
                      </a:r>
                      <a:endParaRPr kumimoji="0" lang="en-US" sz="2400" b="0" i="0" u="none" strike="noStrike" cap="none" normalizeH="0" baseline="0">
                        <a:ln>
                          <a:noFill/>
                        </a:ln>
                        <a:solidFill>
                          <a:schemeClr val="tx1"/>
                        </a:solidFill>
                        <a:effectLst/>
                        <a:latin typeface="Arial"/>
                      </a:endParaRPr>
                    </a:p>
                  </a:txBody>
                  <a:tcPr marL="109188" marR="109188" marT="54594" marB="5459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GB" sz="2400" b="0" i="0" u="none" strike="noStrike" cap="none" normalizeH="0" baseline="0">
                          <a:ln>
                            <a:noFill/>
                          </a:ln>
                          <a:solidFill>
                            <a:schemeClr val="tx1"/>
                          </a:solidFill>
                          <a:effectLst/>
                          <a:latin typeface="Arial"/>
                        </a:rPr>
                        <a:t>Science: Forces</a:t>
                      </a:r>
                      <a:endParaRPr kumimoji="0" lang="en-US" sz="2400" b="0" i="0" u="none" strike="noStrike" cap="none" normalizeH="0" baseline="0">
                        <a:ln>
                          <a:noFill/>
                        </a:ln>
                        <a:solidFill>
                          <a:schemeClr val="tx1"/>
                        </a:solidFill>
                        <a:effectLst/>
                        <a:latin typeface="Arial"/>
                      </a:endParaRPr>
                    </a:p>
                  </a:txBody>
                  <a:tcPr marL="109188" marR="109188" marT="54594" marB="545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US" sz="2400" b="0" i="0" u="none" strike="noStrike" cap="none" normalizeH="0" baseline="0" dirty="0">
                          <a:ln>
                            <a:noFill/>
                          </a:ln>
                          <a:solidFill>
                            <a:schemeClr val="tx1"/>
                          </a:solidFill>
                          <a:effectLst/>
                          <a:latin typeface="Arial"/>
                        </a:rPr>
                        <a:t>Review – Seneca website</a:t>
                      </a:r>
                    </a:p>
                  </a:txBody>
                  <a:tcPr marL="109188" marR="109188" marT="54594" marB="5459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697511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117AB3D3-3C9C-4DED-809A-78734805B8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93662" y="386930"/>
            <a:ext cx="10066122" cy="1298448"/>
          </a:xfrm>
        </p:spPr>
        <p:txBody>
          <a:bodyPr anchor="b">
            <a:normAutofit fontScale="90000"/>
          </a:bodyPr>
          <a:lstStyle/>
          <a:p>
            <a:r>
              <a:rPr lang="en-GB" sz="6000" b="1">
                <a:latin typeface="Calibri"/>
                <a:cs typeface="Calibri"/>
              </a:rPr>
              <a:t>The importance of study breaks:</a:t>
            </a:r>
          </a:p>
        </p:txBody>
      </p:sp>
      <p:sp>
        <p:nvSpPr>
          <p:cNvPr id="27" name="Rectangle 26">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Content Placeholder 2"/>
          <p:cNvSpPr>
            <a:spLocks noGrp="1"/>
          </p:cNvSpPr>
          <p:nvPr>
            <p:ph idx="1"/>
          </p:nvPr>
        </p:nvSpPr>
        <p:spPr>
          <a:xfrm>
            <a:off x="161058" y="2757660"/>
            <a:ext cx="6788142" cy="3481299"/>
          </a:xfrm>
        </p:spPr>
        <p:txBody>
          <a:bodyPr vert="horz" lIns="91440" tIns="45720" rIns="91440" bIns="45720" rtlCol="0" anchor="ctr">
            <a:noAutofit/>
          </a:bodyPr>
          <a:lstStyle/>
          <a:p>
            <a:r>
              <a:rPr lang="en-GB" sz="2400"/>
              <a:t>Study time periods should be broken down into </a:t>
            </a:r>
            <a:r>
              <a:rPr lang="en-GB" sz="2400" b="1"/>
              <a:t>20-25 minute </a:t>
            </a:r>
            <a:r>
              <a:rPr lang="en-GB" sz="2400"/>
              <a:t>sections with small rests in between.</a:t>
            </a:r>
            <a:endParaRPr lang="en-GB" sz="2400">
              <a:cs typeface="Calibri"/>
            </a:endParaRPr>
          </a:p>
          <a:p>
            <a:r>
              <a:rPr lang="en-GB" sz="2400"/>
              <a:t>We tend to remember </a:t>
            </a:r>
            <a:r>
              <a:rPr lang="en-GB" sz="2400" b="1"/>
              <a:t>first things </a:t>
            </a:r>
            <a:r>
              <a:rPr lang="en-GB" sz="2400"/>
              <a:t>and </a:t>
            </a:r>
            <a:r>
              <a:rPr lang="en-GB" sz="2400" b="1"/>
              <a:t>last things </a:t>
            </a:r>
            <a:r>
              <a:rPr lang="en-GB" sz="2400"/>
              <a:t>rather than the </a:t>
            </a:r>
            <a:r>
              <a:rPr lang="en-GB" sz="2400" b="1"/>
              <a:t>things in between</a:t>
            </a:r>
            <a:r>
              <a:rPr lang="en-GB" sz="2400"/>
              <a:t>.  So, the more well-spaced and short breaks we have, the more beginnings and endings we have, and the better our brain will be able to remember.</a:t>
            </a:r>
            <a:endParaRPr lang="en-GB" sz="2400">
              <a:cs typeface="Calibri"/>
            </a:endParaRPr>
          </a:p>
          <a:p>
            <a:r>
              <a:rPr lang="en-GB" sz="2400" b="1"/>
              <a:t>Brief breaks </a:t>
            </a:r>
            <a:r>
              <a:rPr lang="en-GB" sz="2400"/>
              <a:t>are also essential for relaxation: they relieve the muscular and mental tension that inevitably builds up during periods of intense concentration.</a:t>
            </a:r>
            <a:endParaRPr lang="en-GB" sz="2400">
              <a:cs typeface="Calibri"/>
            </a:endParaRPr>
          </a:p>
          <a:p>
            <a:endParaRPr lang="en-GB" sz="1700"/>
          </a:p>
        </p:txBody>
      </p:sp>
      <p:pic>
        <p:nvPicPr>
          <p:cNvPr id="17" name="Picture 4" descr="Computer Generated Lights">
            <a:extLst>
              <a:ext uri="{FF2B5EF4-FFF2-40B4-BE49-F238E27FC236}">
                <a16:creationId xmlns:a16="http://schemas.microsoft.com/office/drawing/2014/main" id="{FAD72067-AC89-A6EA-8726-952AAF581964}"/>
              </a:ext>
            </a:extLst>
          </p:cNvPr>
          <p:cNvPicPr>
            <a:picLocks noChangeAspect="1"/>
          </p:cNvPicPr>
          <p:nvPr/>
        </p:nvPicPr>
        <p:blipFill rotWithShape="1">
          <a:blip r:embed="rId2"/>
          <a:srcRect r="2" b="2546"/>
          <a:stretch/>
        </p:blipFill>
        <p:spPr>
          <a:xfrm>
            <a:off x="7090475" y="2484255"/>
            <a:ext cx="4201371" cy="3757375"/>
          </a:xfrm>
          <a:prstGeom prst="rect">
            <a:avLst/>
          </a:prstGeom>
        </p:spPr>
      </p:pic>
      <p:sp>
        <p:nvSpPr>
          <p:cNvPr id="31" name="Rectangle 30">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182614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2">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14">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p:cNvSpPr>
            <a:spLocks noGrp="1"/>
          </p:cNvSpPr>
          <p:nvPr>
            <p:ph type="title"/>
          </p:nvPr>
        </p:nvSpPr>
        <p:spPr>
          <a:xfrm>
            <a:off x="1185451" y="1396686"/>
            <a:ext cx="3398657" cy="4064628"/>
          </a:xfrm>
        </p:spPr>
        <p:txBody>
          <a:bodyPr>
            <a:normAutofit/>
          </a:bodyPr>
          <a:lstStyle/>
          <a:p>
            <a:r>
              <a:rPr lang="en-GB" b="1">
                <a:solidFill>
                  <a:srgbClr val="FFFFFF"/>
                </a:solidFill>
                <a:latin typeface="+mn-lt"/>
              </a:rPr>
              <a:t>Revision planner apps:</a:t>
            </a:r>
          </a:p>
        </p:txBody>
      </p:sp>
      <p:sp>
        <p:nvSpPr>
          <p:cNvPr id="22" name="Arc 16">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9" name="Oval 18">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Content Placeholder 7"/>
          <p:cNvSpPr>
            <a:spLocks noGrp="1"/>
          </p:cNvSpPr>
          <p:nvPr>
            <p:ph idx="1"/>
          </p:nvPr>
        </p:nvSpPr>
        <p:spPr>
          <a:xfrm>
            <a:off x="5370153" y="2323322"/>
            <a:ext cx="5665793" cy="3137992"/>
          </a:xfrm>
        </p:spPr>
        <p:txBody>
          <a:bodyPr vert="horz" lIns="91440" tIns="45720" rIns="91440" bIns="45720" rtlCol="0" anchor="t">
            <a:normAutofit/>
          </a:bodyPr>
          <a:lstStyle/>
          <a:p>
            <a:pPr fontAlgn="base"/>
            <a:r>
              <a:rPr lang="en-GB" sz="4000" dirty="0">
                <a:hlinkClick r:id="rId2"/>
              </a:rPr>
              <a:t>Adapt - free Revision Timetable App for A-level &amp; GCSE (getadapt.co.uk)</a:t>
            </a:r>
            <a:r>
              <a:rPr lang="en-GB" sz="4000" dirty="0"/>
              <a:t> </a:t>
            </a:r>
            <a:endParaRPr lang="en-GB" sz="4000" dirty="0">
              <a:cs typeface="Calibri"/>
            </a:endParaRPr>
          </a:p>
          <a:p>
            <a:pPr fontAlgn="base"/>
            <a:r>
              <a:rPr lang="en-GB" sz="4000" dirty="0">
                <a:hlinkClick r:id="rId3"/>
              </a:rPr>
              <a:t>My Study Life</a:t>
            </a:r>
            <a:endParaRPr lang="en-GB" sz="4000" dirty="0">
              <a:cs typeface="Calibri"/>
            </a:endParaRPr>
          </a:p>
          <a:p>
            <a:pPr marL="0" indent="0" fontAlgn="base">
              <a:buNone/>
            </a:pPr>
            <a:endParaRPr lang="en-GB" dirty="0"/>
          </a:p>
          <a:p>
            <a:pPr marL="0" indent="0" fontAlgn="base">
              <a:buNone/>
            </a:pPr>
            <a:endParaRPr lang="en-GB" dirty="0">
              <a:cs typeface="Calibri"/>
            </a:endParaRPr>
          </a:p>
          <a:p>
            <a:pPr marL="0" indent="0">
              <a:buNone/>
            </a:pPr>
            <a:endParaRPr lang="en-GB" dirty="0">
              <a:cs typeface="Calibri"/>
            </a:endParaRPr>
          </a:p>
          <a:p>
            <a:pPr fontAlgn="base"/>
            <a:endParaRPr lang="en-GB" dirty="0">
              <a:cs typeface="Calibri"/>
            </a:endParaRPr>
          </a:p>
          <a:p>
            <a:pPr fontAlgn="base"/>
            <a:endParaRPr lang="en-GB" dirty="0"/>
          </a:p>
          <a:p>
            <a:pPr fontAlgn="base"/>
            <a:endParaRPr lang="en-GB" dirty="0">
              <a:cs typeface="Calibri" panose="020F0502020204030204"/>
            </a:endParaRPr>
          </a:p>
          <a:p>
            <a:endParaRPr lang="en-GB" dirty="0">
              <a:cs typeface="Calibri" panose="020F0502020204030204"/>
            </a:endParaRPr>
          </a:p>
        </p:txBody>
      </p:sp>
    </p:spTree>
    <p:extLst>
      <p:ext uri="{BB962C8B-B14F-4D97-AF65-F5344CB8AC3E}">
        <p14:creationId xmlns:p14="http://schemas.microsoft.com/office/powerpoint/2010/main" val="30534251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6049818" cy="6858000"/>
          </a:xfrm>
          <a:prstGeom prst="rect">
            <a:avLst/>
          </a:prstGeom>
        </p:spPr>
      </p:pic>
      <p:sp>
        <p:nvSpPr>
          <p:cNvPr id="4" name="Title 3"/>
          <p:cNvSpPr>
            <a:spLocks noGrp="1"/>
          </p:cNvSpPr>
          <p:nvPr>
            <p:ph type="title"/>
          </p:nvPr>
        </p:nvSpPr>
        <p:spPr/>
        <p:txBody>
          <a:bodyPr/>
          <a:lstStyle/>
          <a:p>
            <a:endParaRPr lang="en-GB"/>
          </a:p>
        </p:txBody>
      </p:sp>
      <p:sp>
        <p:nvSpPr>
          <p:cNvPr id="5" name="Content Placeholder 4"/>
          <p:cNvSpPr>
            <a:spLocks noGrp="1"/>
          </p:cNvSpPr>
          <p:nvPr>
            <p:ph idx="1"/>
          </p:nvPr>
        </p:nvSpPr>
        <p:spPr>
          <a:xfrm>
            <a:off x="6511636" y="1413164"/>
            <a:ext cx="5190837" cy="4996872"/>
          </a:xfrm>
        </p:spPr>
        <p:txBody>
          <a:bodyPr>
            <a:normAutofit/>
          </a:bodyPr>
          <a:lstStyle/>
          <a:p>
            <a:pPr marL="0" indent="0" algn="ctr">
              <a:buNone/>
            </a:pPr>
            <a:r>
              <a:rPr lang="en-GB" sz="5400"/>
              <a:t>Time spent planning is likely to reduce stress – parents can be very helpful here!</a:t>
            </a:r>
          </a:p>
        </p:txBody>
      </p:sp>
      <p:sp>
        <p:nvSpPr>
          <p:cNvPr id="6" name="Text Placeholder 5"/>
          <p:cNvSpPr>
            <a:spLocks noGrp="1"/>
          </p:cNvSpPr>
          <p:nvPr>
            <p:ph type="body" sz="half" idx="2"/>
          </p:nvPr>
        </p:nvSpPr>
        <p:spPr>
          <a:xfrm>
            <a:off x="839788" y="2057400"/>
            <a:ext cx="4563485" cy="3811588"/>
          </a:xfrm>
        </p:spPr>
        <p:txBody>
          <a:bodyPr/>
          <a:lstStyle/>
          <a:p>
            <a:endParaRPr lang="en-GB"/>
          </a:p>
        </p:txBody>
      </p:sp>
    </p:spTree>
    <p:extLst>
      <p:ext uri="{BB962C8B-B14F-4D97-AF65-F5344CB8AC3E}">
        <p14:creationId xmlns:p14="http://schemas.microsoft.com/office/powerpoint/2010/main" val="31670723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descr="A white background with black text&#10;&#10;AI-generated content may be incorrect.">
            <a:extLst>
              <a:ext uri="{FF2B5EF4-FFF2-40B4-BE49-F238E27FC236}">
                <a16:creationId xmlns:a16="http://schemas.microsoft.com/office/drawing/2014/main" id="{9976DD66-578A-921A-58ED-CF9213818D6E}"/>
              </a:ext>
            </a:extLst>
          </p:cNvPr>
          <p:cNvPicPr>
            <a:picLocks noGrp="1" noChangeAspect="1"/>
          </p:cNvPicPr>
          <p:nvPr>
            <p:ph idx="1"/>
          </p:nvPr>
        </p:nvPicPr>
        <p:blipFill>
          <a:blip r:embed="rId2"/>
          <a:srcRect t="19"/>
          <a:stretch/>
        </p:blipFill>
        <p:spPr>
          <a:xfrm>
            <a:off x="20" y="1282"/>
            <a:ext cx="12191980" cy="6856718"/>
          </a:xfrm>
          <a:prstGeom prst="rect">
            <a:avLst/>
          </a:prstGeom>
        </p:spPr>
      </p:pic>
    </p:spTree>
    <p:extLst>
      <p:ext uri="{BB962C8B-B14F-4D97-AF65-F5344CB8AC3E}">
        <p14:creationId xmlns:p14="http://schemas.microsoft.com/office/powerpoint/2010/main" val="26443607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descr="A white background with black text&#10;&#10;AI-generated content may be incorrect.">
            <a:extLst>
              <a:ext uri="{FF2B5EF4-FFF2-40B4-BE49-F238E27FC236}">
                <a16:creationId xmlns:a16="http://schemas.microsoft.com/office/drawing/2014/main" id="{C7562C3E-013E-CDAA-0013-8729AFEA5286}"/>
              </a:ext>
            </a:extLst>
          </p:cNvPr>
          <p:cNvPicPr>
            <a:picLocks noGrp="1" noChangeAspect="1"/>
          </p:cNvPicPr>
          <p:nvPr>
            <p:ph idx="1"/>
          </p:nvPr>
        </p:nvPicPr>
        <p:blipFill>
          <a:blip r:embed="rId2"/>
          <a:srcRect t="19"/>
          <a:stretch/>
        </p:blipFill>
        <p:spPr>
          <a:xfrm>
            <a:off x="20" y="1282"/>
            <a:ext cx="12191980" cy="6856718"/>
          </a:xfrm>
          <a:prstGeom prst="rect">
            <a:avLst/>
          </a:prstGeom>
        </p:spPr>
      </p:pic>
    </p:spTree>
    <p:extLst>
      <p:ext uri="{BB962C8B-B14F-4D97-AF65-F5344CB8AC3E}">
        <p14:creationId xmlns:p14="http://schemas.microsoft.com/office/powerpoint/2010/main" val="23520742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descr="A screenshot of a computer&#10;&#10;AI-generated content may be incorrect.">
            <a:extLst>
              <a:ext uri="{FF2B5EF4-FFF2-40B4-BE49-F238E27FC236}">
                <a16:creationId xmlns:a16="http://schemas.microsoft.com/office/drawing/2014/main" id="{3F7C309A-76C4-F16E-C1CF-97E454C6F95B}"/>
              </a:ext>
            </a:extLst>
          </p:cNvPr>
          <p:cNvPicPr>
            <a:picLocks noGrp="1" noChangeAspect="1"/>
          </p:cNvPicPr>
          <p:nvPr>
            <p:ph idx="1"/>
          </p:nvPr>
        </p:nvPicPr>
        <p:blipFill>
          <a:blip r:embed="rId2"/>
          <a:srcRect t="19"/>
          <a:stretch/>
        </p:blipFill>
        <p:spPr>
          <a:xfrm>
            <a:off x="20" y="1282"/>
            <a:ext cx="12191980" cy="6856718"/>
          </a:xfrm>
          <a:prstGeom prst="rect">
            <a:avLst/>
          </a:prstGeom>
        </p:spPr>
      </p:pic>
    </p:spTree>
    <p:extLst>
      <p:ext uri="{BB962C8B-B14F-4D97-AF65-F5344CB8AC3E}">
        <p14:creationId xmlns:p14="http://schemas.microsoft.com/office/powerpoint/2010/main" val="24217890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971D6A-04C8-45BA-B7A0-E0BACE078E07}"/>
              </a:ext>
            </a:extLst>
          </p:cNvPr>
          <p:cNvSpPr/>
          <p:nvPr/>
        </p:nvSpPr>
        <p:spPr>
          <a:xfrm>
            <a:off x="298580" y="1721027"/>
            <a:ext cx="11028783" cy="4154984"/>
          </a:xfrm>
          <a:prstGeom prst="rect">
            <a:avLst/>
          </a:prstGeom>
        </p:spPr>
        <p:txBody>
          <a:bodyPr wrap="square">
            <a:spAutoFit/>
          </a:bodyPr>
          <a:lstStyle/>
          <a:p>
            <a:pPr marL="457200" indent="-457200" defTabSz="457200">
              <a:buFontTx/>
              <a:buAutoNum type="arabicPeriod"/>
            </a:pPr>
            <a:r>
              <a:rPr lang="en-US" sz="2400" b="1" dirty="0">
                <a:solidFill>
                  <a:srgbClr val="212B32"/>
                </a:solidFill>
                <a:latin typeface="Calibri" panose="020F0502020204030204" pitchFamily="34" charset="0"/>
                <a:cs typeface="Calibri" panose="020F0502020204030204" pitchFamily="34" charset="0"/>
              </a:rPr>
              <a:t>Be prepared.</a:t>
            </a:r>
            <a:r>
              <a:rPr lang="en-US" sz="2400" dirty="0">
                <a:solidFill>
                  <a:srgbClr val="212B32"/>
                </a:solidFill>
                <a:latin typeface="Calibri" panose="020F0502020204030204" pitchFamily="34" charset="0"/>
                <a:cs typeface="Calibri" panose="020F0502020204030204" pitchFamily="34" charset="0"/>
              </a:rPr>
              <a:t> </a:t>
            </a:r>
          </a:p>
          <a:p>
            <a:pPr marL="457200" indent="-457200" defTabSz="457200">
              <a:buFontTx/>
              <a:buAutoNum type="arabicPeriod"/>
            </a:pPr>
            <a:endParaRPr lang="en-US" sz="2400" dirty="0">
              <a:solidFill>
                <a:srgbClr val="212B32"/>
              </a:solidFill>
              <a:latin typeface="Calibri" panose="020F0502020204030204" pitchFamily="34" charset="0"/>
              <a:cs typeface="Calibri" panose="020F0502020204030204" pitchFamily="34" charset="0"/>
            </a:endParaRPr>
          </a:p>
          <a:p>
            <a:pPr defTabSz="457200"/>
            <a:r>
              <a:rPr lang="en-US" sz="2400" b="1" dirty="0">
                <a:solidFill>
                  <a:srgbClr val="212B32"/>
                </a:solidFill>
                <a:latin typeface="Calibri" panose="020F0502020204030204" pitchFamily="34" charset="0"/>
                <a:cs typeface="Calibri" panose="020F0502020204030204" pitchFamily="34" charset="0"/>
              </a:rPr>
              <a:t>2. Try a breathing exercise if you're feeling overwhelmed.</a:t>
            </a:r>
            <a:r>
              <a:rPr lang="en-US" sz="2400" dirty="0">
                <a:solidFill>
                  <a:srgbClr val="212B32"/>
                </a:solidFill>
                <a:latin typeface="Calibri" panose="020F0502020204030204" pitchFamily="34" charset="0"/>
                <a:cs typeface="Calibri" panose="020F0502020204030204" pitchFamily="34" charset="0"/>
              </a:rPr>
              <a:t> Breathe in through your nose for 4 counts, hold it for 2 counts, and breathe out for 7 counts. Repeating this can help you feel calm. </a:t>
            </a:r>
          </a:p>
          <a:p>
            <a:pPr defTabSz="457200"/>
            <a:endParaRPr lang="en-US" sz="2400" b="1" dirty="0">
              <a:solidFill>
                <a:srgbClr val="212B32"/>
              </a:solidFill>
              <a:latin typeface="Calibri" panose="020F0502020204030204" pitchFamily="34" charset="0"/>
              <a:cs typeface="Calibri" panose="020F0502020204030204" pitchFamily="34" charset="0"/>
            </a:endParaRPr>
          </a:p>
          <a:p>
            <a:pPr defTabSz="457200"/>
            <a:r>
              <a:rPr lang="en-US" sz="2400" b="1" dirty="0">
                <a:solidFill>
                  <a:srgbClr val="212B32"/>
                </a:solidFill>
                <a:latin typeface="Calibri" panose="020F0502020204030204" pitchFamily="34" charset="0"/>
                <a:cs typeface="Calibri" panose="020F0502020204030204" pitchFamily="34" charset="0"/>
              </a:rPr>
              <a:t>3. Take a few minutes to read the instructions and questions.</a:t>
            </a:r>
            <a:r>
              <a:rPr lang="en-US" sz="2400" dirty="0">
                <a:solidFill>
                  <a:srgbClr val="212B32"/>
                </a:solidFill>
                <a:latin typeface="Calibri" panose="020F0502020204030204" pitchFamily="34" charset="0"/>
                <a:cs typeface="Calibri" panose="020F0502020204030204" pitchFamily="34" charset="0"/>
              </a:rPr>
              <a:t> </a:t>
            </a:r>
          </a:p>
          <a:p>
            <a:pPr defTabSz="457200"/>
            <a:endParaRPr lang="en-US" sz="2400" dirty="0">
              <a:solidFill>
                <a:srgbClr val="212B32"/>
              </a:solidFill>
              <a:latin typeface="Calibri" panose="020F0502020204030204" pitchFamily="34" charset="0"/>
              <a:cs typeface="Calibri" panose="020F0502020204030204" pitchFamily="34" charset="0"/>
            </a:endParaRPr>
          </a:p>
          <a:p>
            <a:pPr defTabSz="457200"/>
            <a:r>
              <a:rPr lang="en-US" sz="2400" b="1" dirty="0">
                <a:solidFill>
                  <a:srgbClr val="212B32"/>
                </a:solidFill>
                <a:latin typeface="Calibri" panose="020F0502020204030204" pitchFamily="34" charset="0"/>
                <a:cs typeface="Calibri" panose="020F0502020204030204" pitchFamily="34" charset="0"/>
              </a:rPr>
              <a:t>4. Plan how much time you'll need for each question.</a:t>
            </a:r>
            <a:r>
              <a:rPr lang="en-US" sz="2400" dirty="0">
                <a:solidFill>
                  <a:srgbClr val="212B32"/>
                </a:solidFill>
                <a:latin typeface="Calibri" panose="020F0502020204030204" pitchFamily="34" charset="0"/>
                <a:cs typeface="Calibri" panose="020F0502020204030204" pitchFamily="34" charset="0"/>
              </a:rPr>
              <a:t> </a:t>
            </a:r>
          </a:p>
          <a:p>
            <a:pPr defTabSz="457200"/>
            <a:endParaRPr lang="en-US" sz="2400" dirty="0">
              <a:solidFill>
                <a:srgbClr val="212B32"/>
              </a:solidFill>
              <a:latin typeface="Calibri" panose="020F0502020204030204" pitchFamily="34" charset="0"/>
              <a:cs typeface="Calibri" panose="020F0502020204030204" pitchFamily="34" charset="0"/>
            </a:endParaRPr>
          </a:p>
          <a:p>
            <a:pPr defTabSz="457200"/>
            <a:r>
              <a:rPr lang="en-US" sz="2400" dirty="0">
                <a:solidFill>
                  <a:srgbClr val="212B32"/>
                </a:solidFill>
                <a:latin typeface="Calibri" panose="020F0502020204030204" pitchFamily="34" charset="0"/>
                <a:cs typeface="Calibri" panose="020F0502020204030204" pitchFamily="34" charset="0"/>
              </a:rPr>
              <a:t>5. </a:t>
            </a:r>
            <a:r>
              <a:rPr lang="en-US" sz="2400" b="1" dirty="0">
                <a:solidFill>
                  <a:srgbClr val="212B32"/>
                </a:solidFill>
                <a:latin typeface="Calibri" panose="020F0502020204030204" pitchFamily="34" charset="0"/>
                <a:cs typeface="Calibri" panose="020F0502020204030204" pitchFamily="34" charset="0"/>
              </a:rPr>
              <a:t>Once the exam is finished, forget about it.</a:t>
            </a:r>
            <a:r>
              <a:rPr lang="en-US" sz="2400" dirty="0">
                <a:solidFill>
                  <a:srgbClr val="212B32"/>
                </a:solidFill>
                <a:latin typeface="Calibri" panose="020F0502020204030204" pitchFamily="34" charset="0"/>
                <a:cs typeface="Calibri" panose="020F0502020204030204" pitchFamily="34" charset="0"/>
              </a:rPr>
              <a:t> </a:t>
            </a:r>
          </a:p>
        </p:txBody>
      </p:sp>
      <p:sp>
        <p:nvSpPr>
          <p:cNvPr id="3" name="Title 2">
            <a:extLst>
              <a:ext uri="{FF2B5EF4-FFF2-40B4-BE49-F238E27FC236}">
                <a16:creationId xmlns:a16="http://schemas.microsoft.com/office/drawing/2014/main" id="{2D165A9A-A574-4AE7-B1AD-9F7383FA86EB}"/>
              </a:ext>
            </a:extLst>
          </p:cNvPr>
          <p:cNvSpPr>
            <a:spLocks noGrp="1"/>
          </p:cNvSpPr>
          <p:nvPr>
            <p:ph type="title"/>
          </p:nvPr>
        </p:nvSpPr>
        <p:spPr>
          <a:xfrm>
            <a:off x="325017" y="365125"/>
            <a:ext cx="11028783" cy="1325563"/>
          </a:xfrm>
        </p:spPr>
        <p:txBody>
          <a:bodyPr>
            <a:normAutofit/>
          </a:bodyPr>
          <a:lstStyle/>
          <a:p>
            <a:r>
              <a:rPr lang="en-GB" sz="6600" b="1" dirty="0">
                <a:latin typeface="+mn-lt"/>
              </a:rPr>
              <a:t>Exam Day</a:t>
            </a:r>
          </a:p>
        </p:txBody>
      </p:sp>
      <p:sp>
        <p:nvSpPr>
          <p:cNvPr id="4" name="Content Placeholder 3">
            <a:extLst>
              <a:ext uri="{FF2B5EF4-FFF2-40B4-BE49-F238E27FC236}">
                <a16:creationId xmlns:a16="http://schemas.microsoft.com/office/drawing/2014/main" id="{79C7701D-3D77-4FF9-8FB3-2E518CD20D5F}"/>
              </a:ext>
            </a:extLst>
          </p:cNvPr>
          <p:cNvSpPr>
            <a:spLocks noGrp="1"/>
          </p:cNvSpPr>
          <p:nvPr>
            <p:ph idx="1"/>
          </p:nvPr>
        </p:nvSpPr>
        <p:spPr>
          <a:xfrm>
            <a:off x="838200" y="1825625"/>
            <a:ext cx="10871718" cy="4667250"/>
          </a:xfrm>
        </p:spPr>
        <p:txBody>
          <a:bodyPr/>
          <a:lstStyle/>
          <a:p>
            <a:endParaRPr lang="en-GB" dirty="0"/>
          </a:p>
        </p:txBody>
      </p:sp>
    </p:spTree>
    <p:extLst>
      <p:ext uri="{BB962C8B-B14F-4D97-AF65-F5344CB8AC3E}">
        <p14:creationId xmlns:p14="http://schemas.microsoft.com/office/powerpoint/2010/main" val="13598184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descr="A person in a red suit&#10;&#10;AI-generated content may be incorrect.">
            <a:extLst>
              <a:ext uri="{FF2B5EF4-FFF2-40B4-BE49-F238E27FC236}">
                <a16:creationId xmlns:a16="http://schemas.microsoft.com/office/drawing/2014/main" id="{9FE3CDD6-D737-E733-A963-3E828B984CE7}"/>
              </a:ext>
            </a:extLst>
          </p:cNvPr>
          <p:cNvPicPr>
            <a:picLocks noGrp="1" noChangeAspect="1"/>
          </p:cNvPicPr>
          <p:nvPr>
            <p:ph idx="1"/>
          </p:nvPr>
        </p:nvPicPr>
        <p:blipFill>
          <a:blip r:embed="rId2"/>
          <a:srcRect t="19"/>
          <a:stretch/>
        </p:blipFill>
        <p:spPr>
          <a:xfrm>
            <a:off x="20" y="1282"/>
            <a:ext cx="12191980" cy="6856718"/>
          </a:xfrm>
          <a:prstGeom prst="rect">
            <a:avLst/>
          </a:prstGeom>
        </p:spPr>
      </p:pic>
    </p:spTree>
    <p:extLst>
      <p:ext uri="{BB962C8B-B14F-4D97-AF65-F5344CB8AC3E}">
        <p14:creationId xmlns:p14="http://schemas.microsoft.com/office/powerpoint/2010/main" val="301851320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2192000" cy="6858000"/>
          </a:xfrm>
          <a:prstGeom prst="rect">
            <a:avLst/>
          </a:prstGeom>
        </p:spPr>
      </p:pic>
      <p:sp>
        <p:nvSpPr>
          <p:cNvPr id="2" name="Title 1"/>
          <p:cNvSpPr>
            <a:spLocks noGrp="1"/>
          </p:cNvSpPr>
          <p:nvPr>
            <p:ph type="title"/>
          </p:nvPr>
        </p:nvSpPr>
        <p:spPr>
          <a:xfrm>
            <a:off x="838200" y="365125"/>
            <a:ext cx="10515600" cy="6109566"/>
          </a:xfrm>
        </p:spPr>
        <p:txBody>
          <a:bodyPr/>
          <a:lstStyle/>
          <a:p>
            <a:endParaRPr lang="en-GB"/>
          </a:p>
        </p:txBody>
      </p:sp>
    </p:spTree>
    <p:extLst>
      <p:ext uri="{BB962C8B-B14F-4D97-AF65-F5344CB8AC3E}">
        <p14:creationId xmlns:p14="http://schemas.microsoft.com/office/powerpoint/2010/main" val="177126693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488</TotalTime>
  <Words>2290</Words>
  <Application>Microsoft Office PowerPoint</Application>
  <PresentationFormat>Widescreen</PresentationFormat>
  <Paragraphs>300</Paragraphs>
  <Slides>48</Slides>
  <Notes>6</Notes>
  <HiddenSlides>0</HiddenSlides>
  <MMClips>0</MMClips>
  <ScaleCrop>false</ScaleCrop>
  <HeadingPairs>
    <vt:vector size="8" baseType="variant">
      <vt:variant>
        <vt:lpstr>Fonts Used</vt:lpstr>
      </vt:variant>
      <vt:variant>
        <vt:i4>9</vt:i4>
      </vt:variant>
      <vt:variant>
        <vt:lpstr>Theme</vt:lpstr>
      </vt:variant>
      <vt:variant>
        <vt:i4>6</vt:i4>
      </vt:variant>
      <vt:variant>
        <vt:lpstr>Embedded OLE Servers</vt:lpstr>
      </vt:variant>
      <vt:variant>
        <vt:i4>1</vt:i4>
      </vt:variant>
      <vt:variant>
        <vt:lpstr>Slide Titles</vt:lpstr>
      </vt:variant>
      <vt:variant>
        <vt:i4>48</vt:i4>
      </vt:variant>
    </vt:vector>
  </HeadingPairs>
  <TitlesOfParts>
    <vt:vector size="64" baseType="lpstr">
      <vt:lpstr>Arial</vt:lpstr>
      <vt:lpstr>Arial Rounded MT Bold</vt:lpstr>
      <vt:lpstr>Calibri</vt:lpstr>
      <vt:lpstr>Calibri Light</vt:lpstr>
      <vt:lpstr>Cambria</vt:lpstr>
      <vt:lpstr>Comic Sans MS</vt:lpstr>
      <vt:lpstr>Helvetica</vt:lpstr>
      <vt:lpstr>Times New Roman</vt:lpstr>
      <vt:lpstr>Wingdings</vt:lpstr>
      <vt:lpstr>1_Office Theme</vt:lpstr>
      <vt:lpstr>Office Theme</vt:lpstr>
      <vt:lpstr>2_Office Theme</vt:lpstr>
      <vt:lpstr>3_Office Theme</vt:lpstr>
      <vt:lpstr>5_Office Theme</vt:lpstr>
      <vt:lpstr>6_Office Theme</vt:lpstr>
      <vt:lpstr>Acrobat Document</vt:lpstr>
      <vt:lpstr>How can you help?  Does your child want you to…</vt:lpstr>
      <vt:lpstr>WELCOME to  The 2025 Parents’ Revision Evening  </vt:lpstr>
      <vt:lpstr>PowerPoint Presentation</vt:lpstr>
      <vt:lpstr>PowerPoint Presentation</vt:lpstr>
      <vt:lpstr>A starting point for revision:</vt:lpstr>
      <vt:lpstr>The Revision Process</vt:lpstr>
      <vt:lpstr>PowerPoint Presentation</vt:lpstr>
      <vt:lpstr>Re-reading</vt:lpstr>
      <vt:lpstr>Highlighting</vt:lpstr>
      <vt:lpstr>Why?</vt:lpstr>
      <vt:lpstr>And yet...</vt:lpstr>
      <vt:lpstr>PowerPoint Presentation</vt:lpstr>
      <vt:lpstr>138 hours</vt:lpstr>
      <vt:lpstr>138 hours</vt:lpstr>
      <vt:lpstr>So...  How do you make the most  of that time? </vt:lpstr>
      <vt:lpstr>PowerPoint Presentation</vt:lpstr>
      <vt:lpstr>What is our biggest  FEAR  about doing an ‘assessment/test’?</vt:lpstr>
      <vt:lpstr>How do we know if we ‘know it’ if we don’t ‘test it’? SIMPLE ANSWER……..WE CAN’T </vt:lpstr>
      <vt:lpstr>PowerPoint Presentation</vt:lpstr>
      <vt:lpstr>PowerPoint Presentation</vt:lpstr>
      <vt:lpstr>PowerPoint Presentation</vt:lpstr>
      <vt:lpstr>PowerPoint Presentation</vt:lpstr>
      <vt:lpstr>PowerPoint Presentation</vt:lpstr>
      <vt:lpstr>Self-testing and diagnosis of errors</vt:lpstr>
      <vt:lpstr>What is your biggest  FEAR  about  THE EXAM PAPER…….?</vt:lpstr>
      <vt:lpstr>Anticipation of starting – have the topics I want, come up?  Getting going … turning the page, the first question.....  Being aware of other people in the hall – how fast they are writing, their body language..  Time Management  Stronger/weaker question types  Understanding the COMMAND word in the  question                                             Thinking about what happened LAST TIME I did this paper            </vt:lpstr>
      <vt:lpstr>Knowing your stronger/weaker question types and confronting them  by practising where you are weaker.......  Doing back-to-back questions, different combinations  Working out the timing for each section/question and practising TO THAT TIME  </vt:lpstr>
      <vt:lpstr>PowerPoint Presentation</vt:lpstr>
      <vt:lpstr>PowerPoint Presentation</vt:lpstr>
      <vt:lpstr>PowerPoint Presentation</vt:lpstr>
      <vt:lpstr>PowerPoint Presentation</vt:lpstr>
      <vt:lpstr>Revision Planning</vt:lpstr>
      <vt:lpstr>Revision Planning</vt:lpstr>
      <vt:lpstr>Principle 1: SPACED RETRIEVAL PRACTICE</vt:lpstr>
      <vt:lpstr>Principle 1: SPACED RETRIEVAL PRACTICE Only 47% of Y11s used this for the mocks!</vt:lpstr>
      <vt:lpstr>Principle 2: Interleaving vs blocking</vt:lpstr>
      <vt:lpstr>Principle 3: Interleaving and chunking</vt:lpstr>
      <vt:lpstr>Easter Revision</vt:lpstr>
      <vt:lpstr>Revision timetable</vt:lpstr>
      <vt:lpstr>The importance of study breaks:</vt:lpstr>
      <vt:lpstr>Revision planner apps:</vt:lpstr>
      <vt:lpstr>PowerPoint Presentation</vt:lpstr>
      <vt:lpstr>PowerPoint Presentation</vt:lpstr>
      <vt:lpstr>PowerPoint Presentation</vt:lpstr>
      <vt:lpstr>PowerPoint Presentation</vt:lpstr>
      <vt:lpstr>Exam Day</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Y11 parents’ study support evening</dc:title>
  <dc:creator>C Patrick</dc:creator>
  <cp:lastModifiedBy>C Patrick</cp:lastModifiedBy>
  <cp:revision>261</cp:revision>
  <cp:lastPrinted>2022-02-11T09:33:20Z</cp:lastPrinted>
  <dcterms:created xsi:type="dcterms:W3CDTF">2017-10-27T10:38:00Z</dcterms:created>
  <dcterms:modified xsi:type="dcterms:W3CDTF">2025-02-10T16:16:10Z</dcterms:modified>
</cp:coreProperties>
</file>